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87" r:id="rId3"/>
    <p:sldId id="288" r:id="rId4"/>
    <p:sldId id="257" r:id="rId5"/>
    <p:sldId id="268" r:id="rId6"/>
    <p:sldId id="258" r:id="rId7"/>
    <p:sldId id="269" r:id="rId8"/>
    <p:sldId id="270" r:id="rId9"/>
    <p:sldId id="259" r:id="rId10"/>
    <p:sldId id="260" r:id="rId11"/>
    <p:sldId id="271" r:id="rId12"/>
    <p:sldId id="272" r:id="rId13"/>
    <p:sldId id="261" r:id="rId14"/>
    <p:sldId id="273" r:id="rId15"/>
    <p:sldId id="274" r:id="rId16"/>
    <p:sldId id="275" r:id="rId17"/>
    <p:sldId id="276" r:id="rId18"/>
    <p:sldId id="277" r:id="rId19"/>
    <p:sldId id="278" r:id="rId20"/>
    <p:sldId id="262" r:id="rId21"/>
    <p:sldId id="279" r:id="rId22"/>
    <p:sldId id="280" r:id="rId23"/>
    <p:sldId id="281" r:id="rId24"/>
    <p:sldId id="263" r:id="rId25"/>
    <p:sldId id="282" r:id="rId26"/>
    <p:sldId id="265" r:id="rId27"/>
    <p:sldId id="283" r:id="rId28"/>
    <p:sldId id="266" r:id="rId29"/>
    <p:sldId id="284" r:id="rId30"/>
    <p:sldId id="285" r:id="rId31"/>
    <p:sldId id="267"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4" autoAdjust="0"/>
    <p:restoredTop sz="94660"/>
  </p:normalViewPr>
  <p:slideViewPr>
    <p:cSldViewPr snapToGrid="0">
      <p:cViewPr varScale="1">
        <p:scale>
          <a:sx n="73" d="100"/>
          <a:sy n="73"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8/8/2020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8/8/2020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8/8/2020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8/8/2020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bsi.ca/en/home" TargetMode="External"/><Relationship Id="rId2" Type="http://schemas.openxmlformats.org/officeDocument/2006/relationships/hyperlink" Target="https://www.canada.ca/en/financial-consumer-agency/corporate/contact-us.html" TargetMode="External"/><Relationship Id="rId1" Type="http://schemas.openxmlformats.org/officeDocument/2006/relationships/slideLayout" Target="../slideLayouts/slideLayout2.xml"/><Relationship Id="rId4" Type="http://schemas.openxmlformats.org/officeDocument/2006/relationships/hyperlink" Target="http://www.osfi-bsif.gc.ca/Eng/wt-ow/Pages/wwr-er.asp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itools-ioutils.fcac-acfc.gc.ca/MC-CH/MC-CH-eng.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autorite.qc.ca/en/general-public/personal-finances/reverse-mortgages/" TargetMode="External"/><Relationship Id="rId2" Type="http://schemas.openxmlformats.org/officeDocument/2006/relationships/hyperlink" Target="https://www.canada.ca/en/financial-consumer-agency/services/mortgages/reverse-mortga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anada.ca/en/financial-consumer-agency/services/mortgage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canada.ca/en/financial-consumer-agency/services/financial-toolkit/fraud.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transunion.ca/" TargetMode="External"/><Relationship Id="rId2" Type="http://schemas.openxmlformats.org/officeDocument/2006/relationships/hyperlink" Target="http://www.equifax.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quifax.ca/" TargetMode="External"/><Relationship Id="rId2" Type="http://schemas.openxmlformats.org/officeDocument/2006/relationships/hyperlink" Target="http://www.antifraudcentre-centreantifraude.ca/index-eng.htm" TargetMode="External"/><Relationship Id="rId1" Type="http://schemas.openxmlformats.org/officeDocument/2006/relationships/slideLayout" Target="../slideLayouts/slideLayout2.xml"/><Relationship Id="rId4" Type="http://schemas.openxmlformats.org/officeDocument/2006/relationships/hyperlink" Target="http://www.transunion.c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canada.ca/en/financial-consumer-agency/services/financial-toolkit/mortgages/mortgages-5.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6621" y="383772"/>
            <a:ext cx="8991600" cy="1645920"/>
          </a:xfrm>
        </p:spPr>
        <p:txBody>
          <a:bodyPr/>
          <a:lstStyle/>
          <a:p>
            <a:r>
              <a:rPr lang="en-US" b="1" dirty="0" smtClean="0"/>
              <a:t>NEGOTIATING A MORTGAGE</a:t>
            </a:r>
            <a:endParaRPr lang="en-US" b="1" dirty="0"/>
          </a:p>
        </p:txBody>
      </p:sp>
      <p:pic>
        <p:nvPicPr>
          <p:cNvPr id="6" name="Picture 5" descr="Bank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348" y="2779427"/>
            <a:ext cx="4300667" cy="2863854"/>
          </a:xfrm>
          <a:prstGeom prst="rect">
            <a:avLst/>
          </a:prstGeom>
        </p:spPr>
      </p:pic>
      <p:sp>
        <p:nvSpPr>
          <p:cNvPr id="8" name="TextBox 7"/>
          <p:cNvSpPr txBox="1"/>
          <p:nvPr/>
        </p:nvSpPr>
        <p:spPr>
          <a:xfrm>
            <a:off x="5189015" y="2240152"/>
            <a:ext cx="5527765" cy="4154984"/>
          </a:xfrm>
          <a:prstGeom prst="rect">
            <a:avLst/>
          </a:prstGeom>
          <a:noFill/>
        </p:spPr>
        <p:txBody>
          <a:bodyPr wrap="square" rtlCol="0">
            <a:spAutoFit/>
          </a:bodyPr>
          <a:lstStyle/>
          <a:p>
            <a:pPr algn="ctr"/>
            <a:r>
              <a:rPr lang="en-US" sz="2400" b="1" u="sng" dirty="0" smtClean="0"/>
              <a:t>SOURCES</a:t>
            </a:r>
          </a:p>
          <a:p>
            <a:pPr algn="ctr"/>
            <a:r>
              <a:rPr lang="en-US" sz="2400" b="1" dirty="0" smtClean="0">
                <a:solidFill>
                  <a:schemeClr val="bg1"/>
                </a:solidFill>
              </a:rPr>
              <a:t>BANKS, TRUST COMPANIES, CREDIT UNIONS, CAISSES POPULAIRES AND CERTAIN LIFE INSURANCE COMPANIES </a:t>
            </a:r>
          </a:p>
          <a:p>
            <a:pPr algn="ctr"/>
            <a:r>
              <a:rPr lang="en-US" sz="2400" b="1" u="sng" dirty="0" smtClean="0"/>
              <a:t>OR</a:t>
            </a:r>
            <a:r>
              <a:rPr lang="en-US" sz="2400" b="1" u="sng" dirty="0" smtClean="0">
                <a:solidFill>
                  <a:schemeClr val="bg1"/>
                </a:solidFill>
              </a:rPr>
              <a:t> </a:t>
            </a:r>
            <a:r>
              <a:rPr lang="en-US" sz="2400" b="1" dirty="0" smtClean="0">
                <a:solidFill>
                  <a:schemeClr val="bg1"/>
                </a:solidFill>
              </a:rPr>
              <a:t> </a:t>
            </a:r>
          </a:p>
          <a:p>
            <a:pPr algn="ctr"/>
            <a:r>
              <a:rPr lang="en-US" sz="2400" b="1" dirty="0" smtClean="0">
                <a:solidFill>
                  <a:schemeClr val="bg1"/>
                </a:solidFill>
              </a:rPr>
              <a:t>FINANCE COMPANIES</a:t>
            </a:r>
          </a:p>
          <a:p>
            <a:pPr algn="ctr"/>
            <a:r>
              <a:rPr lang="en-US" sz="2400" b="1" u="sng" dirty="0" smtClean="0"/>
              <a:t>OR </a:t>
            </a:r>
          </a:p>
          <a:p>
            <a:pPr algn="ctr"/>
            <a:r>
              <a:rPr lang="en-US" sz="2400" b="1" dirty="0" smtClean="0">
                <a:solidFill>
                  <a:schemeClr val="bg1"/>
                </a:solidFill>
              </a:rPr>
              <a:t>MORTGAGE BROKERS </a:t>
            </a:r>
          </a:p>
          <a:p>
            <a:pPr algn="ctr"/>
            <a:r>
              <a:rPr lang="en-US" sz="2400" b="1" u="sng" dirty="0" smtClean="0"/>
              <a:t>OR</a:t>
            </a:r>
            <a:r>
              <a:rPr lang="en-US" sz="2400" b="1" dirty="0" smtClean="0">
                <a:solidFill>
                  <a:schemeClr val="bg1"/>
                </a:solidFill>
              </a:rPr>
              <a:t> </a:t>
            </a:r>
          </a:p>
          <a:p>
            <a:pPr algn="ctr"/>
            <a:r>
              <a:rPr lang="en-US" sz="2400" b="1" dirty="0" smtClean="0">
                <a:solidFill>
                  <a:schemeClr val="bg1"/>
                </a:solidFill>
              </a:rPr>
              <a:t>SELLERS </a:t>
            </a:r>
            <a:r>
              <a:rPr lang="en-US" sz="2400" b="1" u="sng" dirty="0" smtClean="0"/>
              <a:t>OR</a:t>
            </a:r>
            <a:r>
              <a:rPr lang="en-US" sz="2400" b="1" dirty="0" smtClean="0">
                <a:solidFill>
                  <a:schemeClr val="bg1"/>
                </a:solidFill>
              </a:rPr>
              <a:t> FAMILY/FRIENDS</a:t>
            </a:r>
            <a:endParaRPr lang="en-US" sz="2400" b="1" dirty="0">
              <a:solidFill>
                <a:schemeClr val="bg1"/>
              </a:solidFill>
            </a:endParaRPr>
          </a:p>
        </p:txBody>
      </p:sp>
    </p:spTree>
    <p:extLst>
      <p:ext uri="{BB962C8B-B14F-4D97-AF65-F5344CB8AC3E}">
        <p14:creationId xmlns:p14="http://schemas.microsoft.com/office/powerpoint/2010/main" val="3894632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427" y="533617"/>
            <a:ext cx="7729728" cy="1188720"/>
          </a:xfrm>
        </p:spPr>
        <p:txBody>
          <a:bodyPr/>
          <a:lstStyle/>
          <a:p>
            <a:r>
              <a:rPr lang="en-US" b="1" dirty="0" smtClean="0"/>
              <a:t>MORTGAGE RIGHTS</a:t>
            </a:r>
            <a:endParaRPr lang="en-US" b="1" dirty="0"/>
          </a:p>
        </p:txBody>
      </p:sp>
      <p:sp>
        <p:nvSpPr>
          <p:cNvPr id="3" name="Content Placeholder 2"/>
          <p:cNvSpPr>
            <a:spLocks noGrp="1"/>
          </p:cNvSpPr>
          <p:nvPr>
            <p:ph idx="1"/>
          </p:nvPr>
        </p:nvSpPr>
        <p:spPr>
          <a:xfrm>
            <a:off x="522513" y="2259220"/>
            <a:ext cx="11129555" cy="4206893"/>
          </a:xfrm>
        </p:spPr>
        <p:txBody>
          <a:bodyPr>
            <a:normAutofit/>
          </a:bodyPr>
          <a:lstStyle/>
          <a:p>
            <a:pPr marL="0" indent="0">
              <a:buNone/>
            </a:pPr>
            <a:r>
              <a:rPr lang="en-US" sz="2800" b="1" u="sng" dirty="0"/>
              <a:t>Your </a:t>
            </a:r>
            <a:r>
              <a:rPr lang="en-US" sz="2800" b="1" u="sng" dirty="0" smtClean="0"/>
              <a:t>rights:</a:t>
            </a:r>
            <a:endParaRPr lang="en-US" sz="2800" b="1" u="sng" dirty="0"/>
          </a:p>
          <a:p>
            <a:r>
              <a:rPr lang="en-US" sz="2800" dirty="0"/>
              <a:t>Financial institutions must provide you with clear information about your mortgage. The information required depends on the type of mortgage. </a:t>
            </a:r>
            <a:endParaRPr lang="en-US" sz="2800" dirty="0" smtClean="0"/>
          </a:p>
          <a:p>
            <a:pPr marL="0" indent="0">
              <a:buNone/>
            </a:pPr>
            <a:r>
              <a:rPr lang="en-US" sz="2800" b="1" u="sng" dirty="0" smtClean="0"/>
              <a:t>It </a:t>
            </a:r>
            <a:r>
              <a:rPr lang="en-US" sz="2800" b="1" u="sng" dirty="0"/>
              <a:t>includes:</a:t>
            </a:r>
          </a:p>
          <a:p>
            <a:pPr lvl="1"/>
            <a:r>
              <a:rPr lang="en-US" sz="2400" dirty="0"/>
              <a:t>the principal, interest rate, term, amortization period and payments</a:t>
            </a:r>
          </a:p>
          <a:p>
            <a:pPr lvl="1"/>
            <a:r>
              <a:rPr lang="en-US" sz="2400" dirty="0"/>
              <a:t>your prepayment rights and any charges that apply</a:t>
            </a:r>
          </a:p>
          <a:p>
            <a:pPr lvl="1"/>
            <a:r>
              <a:rPr lang="en-US" sz="2400" dirty="0"/>
              <a:t>the cost of default insurance and any other fees that may apply</a:t>
            </a:r>
          </a:p>
          <a:p>
            <a:pPr lvl="1"/>
            <a:r>
              <a:rPr lang="en-US" sz="2400" dirty="0"/>
              <a:t>how interest is calculated and applied.</a:t>
            </a:r>
          </a:p>
          <a:p>
            <a:endParaRPr lang="en-US" dirty="0"/>
          </a:p>
        </p:txBody>
      </p:sp>
    </p:spTree>
    <p:extLst>
      <p:ext uri="{BB962C8B-B14F-4D97-AF65-F5344CB8AC3E}">
        <p14:creationId xmlns:p14="http://schemas.microsoft.com/office/powerpoint/2010/main" val="336200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426" y="376863"/>
            <a:ext cx="7729728" cy="1188720"/>
          </a:xfrm>
        </p:spPr>
        <p:txBody>
          <a:bodyPr/>
          <a:lstStyle/>
          <a:p>
            <a:r>
              <a:rPr lang="en-US" b="1" dirty="0" smtClean="0"/>
              <a:t>MORTGAGE RIGHTS</a:t>
            </a:r>
            <a:endParaRPr lang="en-US" b="1" dirty="0"/>
          </a:p>
        </p:txBody>
      </p:sp>
      <p:sp>
        <p:nvSpPr>
          <p:cNvPr id="3" name="Content Placeholder 2"/>
          <p:cNvSpPr>
            <a:spLocks noGrp="1"/>
          </p:cNvSpPr>
          <p:nvPr>
            <p:ph idx="1"/>
          </p:nvPr>
        </p:nvSpPr>
        <p:spPr>
          <a:xfrm>
            <a:off x="522512" y="1736706"/>
            <a:ext cx="11416939" cy="4938414"/>
          </a:xfrm>
        </p:spPr>
        <p:txBody>
          <a:bodyPr>
            <a:normAutofit fontScale="85000" lnSpcReduction="20000"/>
          </a:bodyPr>
          <a:lstStyle/>
          <a:p>
            <a:r>
              <a:rPr lang="en-US" sz="2800" dirty="0"/>
              <a:t>When the mortgage term ends, you have a right to renew your mortgage at another institution. However, some mortgages renew automatically unless you negotiate new terms.</a:t>
            </a:r>
          </a:p>
          <a:p>
            <a:r>
              <a:rPr lang="en-US" sz="2800" dirty="0">
                <a:solidFill>
                  <a:srgbClr val="C00000"/>
                </a:solidFill>
              </a:rPr>
              <a:t>Lending institutions cannot require you to buy other products from them in order to get a mortgage. For example, if they require you to buy mortgage insurance, they can't say that you must buy the insurance from them. They can't require you to open a banking or credit card account. But they can offer better mortgage terms if you agree to use some of their other services.</a:t>
            </a:r>
          </a:p>
          <a:p>
            <a:r>
              <a:rPr lang="en-US" sz="2800" dirty="0"/>
              <a:t>Most financial institutions have a way to work out complaints if you have a problem with your lender. You can ask to speak to a supervisor or a complaints officer. If the complaints process is not working, contact the </a:t>
            </a:r>
            <a:r>
              <a:rPr lang="en-US" sz="2800" u="sng" dirty="0">
                <a:hlinkClick r:id="rId2"/>
              </a:rPr>
              <a:t>Financial Consumer Agency of Canada</a:t>
            </a:r>
            <a:r>
              <a:rPr lang="en-US" sz="2800" dirty="0"/>
              <a:t> or the </a:t>
            </a:r>
            <a:r>
              <a:rPr lang="en-US" sz="2800" u="sng" dirty="0">
                <a:hlinkClick r:id="rId3"/>
              </a:rPr>
              <a:t>Ombudsman for Banking Services and Investments</a:t>
            </a:r>
            <a:r>
              <a:rPr lang="en-US" sz="2800" dirty="0"/>
              <a:t>. (The Financial Consumer Agency of Canada can investigate if a </a:t>
            </a:r>
            <a:r>
              <a:rPr lang="en-US" sz="2800" u="sng" dirty="0">
                <a:hlinkClick r:id="rId4"/>
              </a:rPr>
              <a:t>federally regulated financial institution</a:t>
            </a:r>
            <a:r>
              <a:rPr lang="en-US" sz="2800" dirty="0"/>
              <a:t> does not live up to its obligations.) If you're dealing with a credit union, a </a:t>
            </a:r>
            <a:r>
              <a:rPr lang="en-US" sz="2800" dirty="0" err="1"/>
              <a:t>caisse</a:t>
            </a:r>
            <a:r>
              <a:rPr lang="en-US" sz="2800" dirty="0"/>
              <a:t> </a:t>
            </a:r>
            <a:r>
              <a:rPr lang="en-US" sz="2800" dirty="0" err="1"/>
              <a:t>populaire</a:t>
            </a:r>
            <a:r>
              <a:rPr lang="en-US" sz="2800" dirty="0"/>
              <a:t> or a provincial chartered trust or insurance company, contact your provincial or territorial regulator.</a:t>
            </a:r>
          </a:p>
          <a:p>
            <a:endParaRPr lang="en-US" dirty="0"/>
          </a:p>
        </p:txBody>
      </p:sp>
    </p:spTree>
    <p:extLst>
      <p:ext uri="{BB962C8B-B14F-4D97-AF65-F5344CB8AC3E}">
        <p14:creationId xmlns:p14="http://schemas.microsoft.com/office/powerpoint/2010/main" val="423060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426" y="376863"/>
            <a:ext cx="7729728" cy="1188720"/>
          </a:xfrm>
        </p:spPr>
        <p:txBody>
          <a:bodyPr/>
          <a:lstStyle/>
          <a:p>
            <a:r>
              <a:rPr lang="en-US" b="1" dirty="0" smtClean="0"/>
              <a:t>MORTGAGE responsibilities</a:t>
            </a:r>
            <a:endParaRPr lang="en-US" b="1" dirty="0"/>
          </a:p>
        </p:txBody>
      </p:sp>
      <p:sp>
        <p:nvSpPr>
          <p:cNvPr id="3" name="Content Placeholder 2"/>
          <p:cNvSpPr>
            <a:spLocks noGrp="1"/>
          </p:cNvSpPr>
          <p:nvPr>
            <p:ph idx="1"/>
          </p:nvPr>
        </p:nvSpPr>
        <p:spPr>
          <a:xfrm>
            <a:off x="522512" y="1736706"/>
            <a:ext cx="11416939" cy="5121294"/>
          </a:xfrm>
        </p:spPr>
        <p:txBody>
          <a:bodyPr>
            <a:normAutofit fontScale="92500"/>
          </a:bodyPr>
          <a:lstStyle/>
          <a:p>
            <a:pPr marL="0" indent="0">
              <a:buNone/>
            </a:pPr>
            <a:r>
              <a:rPr lang="en-US" sz="2400" b="1" u="sng" dirty="0"/>
              <a:t>Your </a:t>
            </a:r>
            <a:r>
              <a:rPr lang="en-US" sz="2400" b="1" u="sng" dirty="0" smtClean="0"/>
              <a:t>responsibilities:</a:t>
            </a:r>
            <a:endParaRPr lang="en-US" sz="2400" b="1" u="sng" dirty="0"/>
          </a:p>
          <a:p>
            <a:r>
              <a:rPr lang="en-US" sz="2400" dirty="0"/>
              <a:t>Before signing, you have a responsibility to read and understand the terms and conditions of your mortgage agreement. Ask questions about anything that is not clear.</a:t>
            </a:r>
          </a:p>
          <a:p>
            <a:r>
              <a:rPr lang="en-US" sz="2400" dirty="0">
                <a:solidFill>
                  <a:srgbClr val="C00000"/>
                </a:solidFill>
              </a:rPr>
              <a:t>Once you have signed the contract, you are bound by all the written terms. The written agreement overrides anything anyone has said to you, so if the lender's representative has made a commitment to you, make sure it's in the contract. (Take notes when you're talking to the representative so that you can check that everything is in the written contract.)</a:t>
            </a:r>
          </a:p>
          <a:p>
            <a:r>
              <a:rPr lang="en-US" sz="2400" dirty="0"/>
              <a:t>Your main responsibility under a mortgage is to make the agreed payments in full and on time. You will likely have to pay penalties if you miss any payments.</a:t>
            </a:r>
          </a:p>
          <a:p>
            <a:r>
              <a:rPr lang="en-US" sz="2400" dirty="0">
                <a:solidFill>
                  <a:srgbClr val="C00000"/>
                </a:solidFill>
              </a:rPr>
              <a:t>If you don't live up to the terms of the agreement, the lender can take the property you have mortgaged and sell it to recover the amount left on the loan. If there's not enough money from the sale, the lender can also sue you personally for the difference. These steps can affect your credit rating and your ability to borrow money for many years.</a:t>
            </a:r>
          </a:p>
          <a:p>
            <a:endParaRPr lang="en-US" dirty="0"/>
          </a:p>
        </p:txBody>
      </p:sp>
    </p:spTree>
    <p:extLst>
      <p:ext uri="{BB962C8B-B14F-4D97-AF65-F5344CB8AC3E}">
        <p14:creationId xmlns:p14="http://schemas.microsoft.com/office/powerpoint/2010/main" val="70214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387" y="507492"/>
            <a:ext cx="7729728" cy="1188720"/>
          </a:xfrm>
        </p:spPr>
        <p:txBody>
          <a:bodyPr/>
          <a:lstStyle/>
          <a:p>
            <a:r>
              <a:rPr lang="en-US" b="1" dirty="0" smtClean="0"/>
              <a:t>RENEWING YOUR MORTGAGE</a:t>
            </a:r>
            <a:endParaRPr lang="en-US" b="1" dirty="0"/>
          </a:p>
        </p:txBody>
      </p:sp>
      <p:sp>
        <p:nvSpPr>
          <p:cNvPr id="3" name="Content Placeholder 2"/>
          <p:cNvSpPr>
            <a:spLocks noGrp="1"/>
          </p:cNvSpPr>
          <p:nvPr>
            <p:ph idx="1"/>
          </p:nvPr>
        </p:nvSpPr>
        <p:spPr>
          <a:xfrm>
            <a:off x="339634" y="2011027"/>
            <a:ext cx="11377749" cy="4637967"/>
          </a:xfrm>
        </p:spPr>
        <p:txBody>
          <a:bodyPr>
            <a:normAutofit/>
          </a:bodyPr>
          <a:lstStyle/>
          <a:p>
            <a:pPr marL="0" indent="0" algn="ctr">
              <a:buNone/>
            </a:pPr>
            <a:r>
              <a:rPr lang="en-US" sz="2400" dirty="0"/>
              <a:t>Your mortgage may end when the term is over, or by agreement between you and the </a:t>
            </a:r>
            <a:r>
              <a:rPr lang="en-US" sz="2400" dirty="0" smtClean="0"/>
              <a:t>lender.</a:t>
            </a:r>
          </a:p>
          <a:p>
            <a:pPr marL="0" indent="0" algn="ctr">
              <a:buNone/>
            </a:pPr>
            <a:r>
              <a:rPr lang="en-US" sz="2400" dirty="0" smtClean="0">
                <a:solidFill>
                  <a:srgbClr val="C00000"/>
                </a:solidFill>
              </a:rPr>
              <a:t>When </a:t>
            </a:r>
            <a:r>
              <a:rPr lang="en-US" sz="2400" dirty="0">
                <a:solidFill>
                  <a:srgbClr val="C00000"/>
                </a:solidFill>
              </a:rPr>
              <a:t>the term ends, if you still owe money you may have to renew the mortgage. </a:t>
            </a:r>
            <a:endParaRPr lang="en-US" sz="2400" dirty="0" smtClean="0">
              <a:solidFill>
                <a:srgbClr val="C00000"/>
              </a:solidFill>
            </a:endParaRPr>
          </a:p>
          <a:p>
            <a:pPr marL="0" indent="0" algn="ctr">
              <a:buNone/>
            </a:pPr>
            <a:r>
              <a:rPr lang="en-US" sz="2400" dirty="0" smtClean="0"/>
              <a:t>If </a:t>
            </a:r>
            <a:r>
              <a:rPr lang="en-US" sz="2400" dirty="0"/>
              <a:t>you want to change the agreement or end the mortgage before the term is over, you will usually have to pay a fee and negotiate a new mortgage</a:t>
            </a:r>
            <a:r>
              <a:rPr lang="en-US" sz="2400" dirty="0" smtClean="0"/>
              <a:t>.</a:t>
            </a:r>
          </a:p>
          <a:p>
            <a:pPr marL="0" indent="0">
              <a:buNone/>
            </a:pPr>
            <a:r>
              <a:rPr lang="en-US" sz="2400" b="1" u="sng" dirty="0" smtClean="0"/>
              <a:t>Renewal:</a:t>
            </a:r>
            <a:endParaRPr lang="en-US" sz="2400" b="1" u="sng" dirty="0"/>
          </a:p>
          <a:p>
            <a:r>
              <a:rPr lang="en-US" sz="2400" dirty="0"/>
              <a:t>When your mortgage agreement comes to the end of its term, you may still owe a large amount of money to the lender. If you have money available, you can pay any amount to reduce the principal. If you can't pay it off completely, you will have to renew the mortgage, either with the original lender or with a new one. This is a chance to review all the terms of your agreement and make sure they still meet your needs.</a:t>
            </a:r>
          </a:p>
          <a:p>
            <a:pPr marL="0" indent="0">
              <a:buNone/>
            </a:pPr>
            <a:endParaRPr lang="en-US" sz="2400" dirty="0"/>
          </a:p>
        </p:txBody>
      </p:sp>
    </p:spTree>
    <p:extLst>
      <p:ext uri="{BB962C8B-B14F-4D97-AF65-F5344CB8AC3E}">
        <p14:creationId xmlns:p14="http://schemas.microsoft.com/office/powerpoint/2010/main" val="3131982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387" y="324612"/>
            <a:ext cx="7729728" cy="1188720"/>
          </a:xfrm>
        </p:spPr>
        <p:txBody>
          <a:bodyPr/>
          <a:lstStyle/>
          <a:p>
            <a:r>
              <a:rPr lang="en-US" b="1" dirty="0" smtClean="0"/>
              <a:t>RENEWING YOUR MORTGAGE</a:t>
            </a:r>
            <a:endParaRPr lang="en-US" b="1" dirty="0"/>
          </a:p>
        </p:txBody>
      </p:sp>
      <p:sp>
        <p:nvSpPr>
          <p:cNvPr id="3" name="Content Placeholder 2"/>
          <p:cNvSpPr>
            <a:spLocks noGrp="1"/>
          </p:cNvSpPr>
          <p:nvPr>
            <p:ph idx="1"/>
          </p:nvPr>
        </p:nvSpPr>
        <p:spPr>
          <a:xfrm>
            <a:off x="365760" y="1671393"/>
            <a:ext cx="11377749" cy="5082104"/>
          </a:xfrm>
        </p:spPr>
        <p:txBody>
          <a:bodyPr>
            <a:noAutofit/>
          </a:bodyPr>
          <a:lstStyle/>
          <a:p>
            <a:r>
              <a:rPr lang="en-US" sz="2400" dirty="0"/>
              <a:t>The lender must send you a renewal statement at least 21 days before the end of the term, summarizing the information about your mortgage. The lender has the option not to renew the mortgage if you have a poor payment record, but it must notify you if it decides not to renew.</a:t>
            </a:r>
          </a:p>
          <a:p>
            <a:r>
              <a:rPr lang="en-US" sz="2400" dirty="0">
                <a:solidFill>
                  <a:srgbClr val="C00000"/>
                </a:solidFill>
              </a:rPr>
              <a:t>Just as with a new mortgage, you should find out what terms your lender is offering, and compare them with terms you can get from other lenders. To find out your options, you should start researching several months before the term expires. You may be able to get better terms if market conditions have changed, or if your own situation has changed.</a:t>
            </a:r>
          </a:p>
          <a:p>
            <a:r>
              <a:rPr lang="en-US" sz="2400" dirty="0"/>
              <a:t>Don't hesitate to take your mortgage to a new lender if you can get better terms than your original lender is willing to offer. However, there may be additional costs and legal fees to change your mortgage from one lender to another. See if a new lender would be willing to cover these costs to get your business. You should get legal advice if you make a new mortgage agreement</a:t>
            </a:r>
            <a:r>
              <a:rPr lang="en-US" sz="2400" dirty="0" smtClean="0"/>
              <a:t>.</a:t>
            </a:r>
            <a:endParaRPr lang="en-US" sz="2400" dirty="0"/>
          </a:p>
        </p:txBody>
      </p:sp>
    </p:spTree>
    <p:extLst>
      <p:ext uri="{BB962C8B-B14F-4D97-AF65-F5344CB8AC3E}">
        <p14:creationId xmlns:p14="http://schemas.microsoft.com/office/powerpoint/2010/main" val="365925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387" y="324612"/>
            <a:ext cx="7729728" cy="1188720"/>
          </a:xfrm>
        </p:spPr>
        <p:txBody>
          <a:bodyPr/>
          <a:lstStyle/>
          <a:p>
            <a:r>
              <a:rPr lang="en-US" b="1" dirty="0" smtClean="0"/>
              <a:t>RENEWING &amp; RENOGOTIATING YOUR MORTGAGE</a:t>
            </a:r>
            <a:endParaRPr lang="en-US" b="1" dirty="0"/>
          </a:p>
        </p:txBody>
      </p:sp>
      <p:sp>
        <p:nvSpPr>
          <p:cNvPr id="3" name="Content Placeholder 2"/>
          <p:cNvSpPr>
            <a:spLocks noGrp="1"/>
          </p:cNvSpPr>
          <p:nvPr>
            <p:ph idx="1"/>
          </p:nvPr>
        </p:nvSpPr>
        <p:spPr>
          <a:xfrm>
            <a:off x="365760" y="1671393"/>
            <a:ext cx="11377749" cy="5082104"/>
          </a:xfrm>
        </p:spPr>
        <p:txBody>
          <a:bodyPr>
            <a:noAutofit/>
          </a:bodyPr>
          <a:lstStyle/>
          <a:p>
            <a:pPr marL="0" indent="0">
              <a:buNone/>
            </a:pPr>
            <a:r>
              <a:rPr lang="en-US" sz="2400" b="1" u="sng" dirty="0" smtClean="0">
                <a:solidFill>
                  <a:srgbClr val="C00000"/>
                </a:solidFill>
              </a:rPr>
              <a:t>TIP:</a:t>
            </a:r>
            <a:endParaRPr lang="en-US" sz="2400" b="1" u="sng" dirty="0">
              <a:solidFill>
                <a:srgbClr val="C00000"/>
              </a:solidFill>
            </a:endParaRPr>
          </a:p>
          <a:p>
            <a:r>
              <a:rPr lang="en-US" sz="2400" dirty="0"/>
              <a:t>Check that the benefits of transferring a mortgage outweigh the costs. The new lender may be willing to absorb some costs of transferring the </a:t>
            </a:r>
            <a:r>
              <a:rPr lang="en-US" sz="2400" dirty="0" smtClean="0"/>
              <a:t>mortgage.</a:t>
            </a:r>
            <a:endParaRPr lang="en-US" sz="2400" dirty="0"/>
          </a:p>
          <a:p>
            <a:r>
              <a:rPr lang="en-US" sz="2400" dirty="0" smtClean="0"/>
              <a:t>A </a:t>
            </a:r>
            <a:r>
              <a:rPr lang="en-US" sz="2400" dirty="0"/>
              <a:t>mortgage broker can help you look for a new mortgage with better terms. However, the broker may not check if your current lender can offer you a better deal. Contact your lender directly to see if it will match any offer you receive</a:t>
            </a:r>
            <a:r>
              <a:rPr lang="en-US" sz="2400" dirty="0" smtClean="0"/>
              <a:t>.</a:t>
            </a:r>
          </a:p>
          <a:p>
            <a:endParaRPr lang="en-US" sz="2400" dirty="0" smtClean="0"/>
          </a:p>
          <a:p>
            <a:pPr marL="0" indent="0">
              <a:buNone/>
            </a:pPr>
            <a:r>
              <a:rPr lang="en-US" sz="2400" b="1" u="sng" dirty="0" smtClean="0"/>
              <a:t>Renegotiation:</a:t>
            </a:r>
            <a:endParaRPr lang="en-US" sz="2400" b="1" u="sng" dirty="0"/>
          </a:p>
          <a:p>
            <a:r>
              <a:rPr lang="en-US" sz="2400" dirty="0"/>
              <a:t>Some mortgages allow you to renegotiate some items before the term is over. For example, if interest rates available in the market have fallen significantly, you may want to renegotiate your interest rate or even terminate the agreement early.</a:t>
            </a:r>
          </a:p>
          <a:p>
            <a:endParaRPr lang="en-US" sz="2400" dirty="0"/>
          </a:p>
          <a:p>
            <a:endParaRPr lang="en-US" sz="2400" dirty="0"/>
          </a:p>
        </p:txBody>
      </p:sp>
      <p:pic>
        <p:nvPicPr>
          <p:cNvPr id="4" name="Picture 3" descr="Abstract Acrylic Icon - Home is Where the Heart is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205" y="3786050"/>
            <a:ext cx="1491343" cy="1491343"/>
          </a:xfrm>
          <a:prstGeom prst="rect">
            <a:avLst/>
          </a:prstGeom>
        </p:spPr>
      </p:pic>
    </p:spTree>
    <p:extLst>
      <p:ext uri="{BB962C8B-B14F-4D97-AF65-F5344CB8AC3E}">
        <p14:creationId xmlns:p14="http://schemas.microsoft.com/office/powerpoint/2010/main" val="386449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387" y="324612"/>
            <a:ext cx="7729728" cy="1188720"/>
          </a:xfrm>
        </p:spPr>
        <p:txBody>
          <a:bodyPr/>
          <a:lstStyle/>
          <a:p>
            <a:r>
              <a:rPr lang="en-US" b="1" dirty="0" smtClean="0"/>
              <a:t>RENOGOTIATING YOUR MORTGAGE</a:t>
            </a:r>
            <a:endParaRPr lang="en-US" b="1" dirty="0"/>
          </a:p>
        </p:txBody>
      </p:sp>
      <p:sp>
        <p:nvSpPr>
          <p:cNvPr id="3" name="Content Placeholder 2"/>
          <p:cNvSpPr>
            <a:spLocks noGrp="1"/>
          </p:cNvSpPr>
          <p:nvPr>
            <p:ph idx="1"/>
          </p:nvPr>
        </p:nvSpPr>
        <p:spPr>
          <a:xfrm>
            <a:off x="365760" y="1671393"/>
            <a:ext cx="11377749" cy="5082104"/>
          </a:xfrm>
        </p:spPr>
        <p:txBody>
          <a:bodyPr>
            <a:noAutofit/>
          </a:bodyPr>
          <a:lstStyle/>
          <a:p>
            <a:endParaRPr lang="en-US" sz="2400" dirty="0"/>
          </a:p>
          <a:p>
            <a:endParaRPr lang="en-US" sz="2400" dirty="0"/>
          </a:p>
        </p:txBody>
      </p:sp>
      <p:pic>
        <p:nvPicPr>
          <p:cNvPr id="4" name="Picture 3" descr="Abstract Acrylic Icon - Home is Where the Heart is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80050"/>
            <a:ext cx="1491343" cy="1491343"/>
          </a:xfrm>
          <a:prstGeom prst="rect">
            <a:avLst/>
          </a:prstGeom>
        </p:spPr>
      </p:pic>
      <p:sp>
        <p:nvSpPr>
          <p:cNvPr id="5" name="Rectangle 4"/>
          <p:cNvSpPr/>
          <p:nvPr/>
        </p:nvSpPr>
        <p:spPr>
          <a:xfrm>
            <a:off x="365760" y="1671393"/>
            <a:ext cx="11560629" cy="5632311"/>
          </a:xfrm>
          <a:prstGeom prst="rect">
            <a:avLst/>
          </a:prstGeom>
        </p:spPr>
        <p:txBody>
          <a:bodyPr wrap="square">
            <a:spAutoFit/>
          </a:bodyPr>
          <a:lstStyle/>
          <a:p>
            <a:r>
              <a:rPr lang="en-US" sz="2400" dirty="0">
                <a:solidFill>
                  <a:srgbClr val="333333"/>
                </a:solidFill>
                <a:latin typeface="Noto Sans"/>
              </a:rPr>
              <a:t>Normally, you can renegotiate only if you pay a significant charge that provides the lender with the profit it would have made had you continued the agreement. Before you decide to renegotiate, ask your lender what the total cost of all charges and fees will be. The lender must explain to you how it calculates the charges. The costs are likely to be more than any savings you might get</a:t>
            </a:r>
            <a:r>
              <a:rPr lang="en-US" sz="2400" dirty="0" smtClean="0">
                <a:solidFill>
                  <a:srgbClr val="333333"/>
                </a:solidFill>
                <a:latin typeface="Noto Sans"/>
              </a:rPr>
              <a:t>.</a:t>
            </a:r>
          </a:p>
          <a:p>
            <a:endParaRPr lang="en-US" sz="2400" dirty="0">
              <a:solidFill>
                <a:srgbClr val="333333"/>
              </a:solidFill>
              <a:latin typeface="Noto Sans"/>
            </a:endParaRPr>
          </a:p>
          <a:p>
            <a:r>
              <a:rPr lang="en-US" sz="2400" dirty="0">
                <a:solidFill>
                  <a:srgbClr val="333333"/>
                </a:solidFill>
                <a:latin typeface="Noto Sans"/>
              </a:rPr>
              <a:t>Some lenders offer a "blend and extend" option—they will allow you to extend the mortgage for a longer term at a lower interest rate by blending your current rate with a new lower rate</a:t>
            </a:r>
            <a:r>
              <a:rPr lang="en-US" sz="2400" dirty="0" smtClean="0">
                <a:solidFill>
                  <a:srgbClr val="333333"/>
                </a:solidFill>
                <a:latin typeface="Noto Sans"/>
              </a:rPr>
              <a:t>.</a:t>
            </a:r>
          </a:p>
          <a:p>
            <a:endParaRPr lang="en-US" sz="2400" dirty="0" smtClean="0">
              <a:solidFill>
                <a:srgbClr val="333333"/>
              </a:solidFill>
              <a:latin typeface="Noto Sans"/>
            </a:endParaRPr>
          </a:p>
          <a:p>
            <a:r>
              <a:rPr lang="en-US" sz="2400" b="1" u="sng" dirty="0" smtClean="0">
                <a:solidFill>
                  <a:srgbClr val="C00000"/>
                </a:solidFill>
              </a:rPr>
              <a:t>TIP:</a:t>
            </a:r>
            <a:endParaRPr lang="en-US" sz="2400" b="1" u="sng" dirty="0">
              <a:solidFill>
                <a:srgbClr val="C00000"/>
              </a:solidFill>
            </a:endParaRPr>
          </a:p>
          <a:p>
            <a:r>
              <a:rPr lang="en-US" sz="2400" dirty="0"/>
              <a:t>Carefully weigh the benefits and risks of renegotiating. You might get a lower interest rate or extend it over a longer term. But the costs might be more than the savings. And rates might continue to go down to an even lower level when your normal renewal date arrives.</a:t>
            </a:r>
          </a:p>
          <a:p>
            <a:endParaRPr lang="en-US" sz="2400" b="0" i="0" dirty="0">
              <a:solidFill>
                <a:srgbClr val="333333"/>
              </a:solidFill>
              <a:effectLst/>
              <a:latin typeface="Noto Sans"/>
            </a:endParaRPr>
          </a:p>
        </p:txBody>
      </p:sp>
    </p:spTree>
    <p:extLst>
      <p:ext uri="{BB962C8B-B14F-4D97-AF65-F5344CB8AC3E}">
        <p14:creationId xmlns:p14="http://schemas.microsoft.com/office/powerpoint/2010/main" val="391891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132" y="298487"/>
            <a:ext cx="7729728" cy="1188720"/>
          </a:xfrm>
        </p:spPr>
        <p:txBody>
          <a:bodyPr/>
          <a:lstStyle/>
          <a:p>
            <a:r>
              <a:rPr lang="en-US" b="1" dirty="0" smtClean="0"/>
              <a:t>RENOGOTIATING YOUR MORTGAGE</a:t>
            </a:r>
            <a:br>
              <a:rPr lang="en-US" b="1" dirty="0" smtClean="0"/>
            </a:br>
            <a:r>
              <a:rPr lang="en-US" b="1" dirty="0" smtClean="0">
                <a:solidFill>
                  <a:srgbClr val="C00000"/>
                </a:solidFill>
              </a:rPr>
              <a:t>example</a:t>
            </a:r>
            <a:endParaRPr lang="en-US" b="1" dirty="0">
              <a:solidFill>
                <a:srgbClr val="C00000"/>
              </a:solidFill>
            </a:endParaRPr>
          </a:p>
        </p:txBody>
      </p:sp>
      <p:sp>
        <p:nvSpPr>
          <p:cNvPr id="3" name="Content Placeholder 2"/>
          <p:cNvSpPr>
            <a:spLocks noGrp="1"/>
          </p:cNvSpPr>
          <p:nvPr>
            <p:ph idx="1"/>
          </p:nvPr>
        </p:nvSpPr>
        <p:spPr>
          <a:xfrm>
            <a:off x="522514" y="1958776"/>
            <a:ext cx="11377749" cy="5082104"/>
          </a:xfrm>
        </p:spPr>
        <p:txBody>
          <a:bodyPr>
            <a:noAutofit/>
          </a:bodyPr>
          <a:lstStyle/>
          <a:p>
            <a:r>
              <a:rPr lang="en-US" sz="2400" dirty="0" smtClean="0"/>
              <a:t>Jim </a:t>
            </a:r>
            <a:r>
              <a:rPr lang="en-US" sz="2400" dirty="0"/>
              <a:t>has a mortgage of $100,000 with a fixed interest rate of 7.5 percent. He has three years left on his five-year term. The current market mortgage rate for a three-year term is 5.5 percent. Jim is thinking about renegotiating, but his mortgage agreement says that to renegotiate he must pay a prepayment charge based on the difference between his existing interest rate and the new one.</a:t>
            </a:r>
          </a:p>
          <a:p>
            <a:r>
              <a:rPr lang="en-US" sz="2400" dirty="0"/>
              <a:t>The lender calculates his prepayment charge to be $5,820.</a:t>
            </a:r>
          </a:p>
          <a:p>
            <a:r>
              <a:rPr lang="en-US" sz="2400" dirty="0"/>
              <a:t>Jim calculates that at 7.5 percent, he'll pay $25,545.89 for the remaining three years of his mortgage.</a:t>
            </a:r>
          </a:p>
          <a:p>
            <a:r>
              <a:rPr lang="en-US" sz="2400" dirty="0"/>
              <a:t>At 5.5 percent, his payments for three years will total $21,314.87.</a:t>
            </a:r>
          </a:p>
          <a:p>
            <a:r>
              <a:rPr lang="en-US" sz="2400" dirty="0"/>
              <a:t>His interest saving would amount to $4,231.02. But he'd pay about $1,600 more in charges than he'd save in interest. In the end, renegotiating is not worthwhile.</a:t>
            </a:r>
          </a:p>
          <a:p>
            <a:endParaRPr lang="en-US" sz="2400" dirty="0"/>
          </a:p>
          <a:p>
            <a:endParaRPr lang="en-US" sz="2400" dirty="0"/>
          </a:p>
        </p:txBody>
      </p:sp>
      <p:pic>
        <p:nvPicPr>
          <p:cNvPr id="6" name="Picture 5"/>
          <p:cNvPicPr>
            <a:picLocks noChangeAspect="1"/>
          </p:cNvPicPr>
          <p:nvPr/>
        </p:nvPicPr>
        <p:blipFill>
          <a:blip r:embed="rId2"/>
          <a:stretch>
            <a:fillRect/>
          </a:stretch>
        </p:blipFill>
        <p:spPr>
          <a:xfrm>
            <a:off x="652871" y="45122"/>
            <a:ext cx="2343150" cy="1695450"/>
          </a:xfrm>
          <a:prstGeom prst="rect">
            <a:avLst/>
          </a:prstGeom>
        </p:spPr>
      </p:pic>
    </p:spTree>
    <p:extLst>
      <p:ext uri="{BB962C8B-B14F-4D97-AF65-F5344CB8AC3E}">
        <p14:creationId xmlns:p14="http://schemas.microsoft.com/office/powerpoint/2010/main" val="365261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407" y="272361"/>
            <a:ext cx="7729728" cy="1177616"/>
          </a:xfrm>
        </p:spPr>
        <p:txBody>
          <a:bodyPr/>
          <a:lstStyle/>
          <a:p>
            <a:r>
              <a:rPr lang="en-US" b="1" dirty="0" smtClean="0"/>
              <a:t>RENOGOTIATING YOUR MORTGAGE</a:t>
            </a:r>
            <a:br>
              <a:rPr lang="en-US" b="1" dirty="0" smtClean="0"/>
            </a:br>
            <a:endParaRPr lang="en-US" b="1" dirty="0">
              <a:solidFill>
                <a:srgbClr val="C00000"/>
              </a:solidFill>
            </a:endParaRPr>
          </a:p>
        </p:txBody>
      </p:sp>
      <p:sp>
        <p:nvSpPr>
          <p:cNvPr id="3" name="Content Placeholder 2"/>
          <p:cNvSpPr>
            <a:spLocks noGrp="1"/>
          </p:cNvSpPr>
          <p:nvPr>
            <p:ph idx="1"/>
          </p:nvPr>
        </p:nvSpPr>
        <p:spPr>
          <a:xfrm>
            <a:off x="1885407" y="2011027"/>
            <a:ext cx="7872547" cy="3331681"/>
          </a:xfrm>
        </p:spPr>
        <p:txBody>
          <a:bodyPr>
            <a:noAutofit/>
          </a:bodyPr>
          <a:lstStyle/>
          <a:p>
            <a:pPr marL="0" indent="0">
              <a:buNone/>
            </a:pPr>
            <a:r>
              <a:rPr lang="en-US" sz="2400" dirty="0"/>
              <a:t>To calculate the savings from changing to a lower interest rate, you can use the Financial Consumer Agency of Canada's </a:t>
            </a:r>
            <a:r>
              <a:rPr lang="en-US" sz="2400" u="sng" dirty="0">
                <a:hlinkClick r:id="rId2"/>
              </a:rPr>
              <a:t>Mortgage Calculator</a:t>
            </a:r>
            <a:r>
              <a:rPr lang="en-US" sz="2400" dirty="0"/>
              <a:t> to compare costs with different interest rates</a:t>
            </a:r>
            <a:r>
              <a:rPr lang="en-US" sz="2400" dirty="0" smtClean="0"/>
              <a:t>.</a:t>
            </a:r>
          </a:p>
          <a:p>
            <a:pPr marL="0" indent="0">
              <a:buNone/>
            </a:pPr>
            <a:endParaRPr lang="en-US" sz="2400" dirty="0"/>
          </a:p>
          <a:p>
            <a:pPr marL="0" indent="0">
              <a:buNone/>
            </a:pPr>
            <a:r>
              <a:rPr lang="en-US" sz="2400" dirty="0"/>
              <a:t>Use the Financial Consumer Agency of Canada's </a:t>
            </a:r>
            <a:r>
              <a:rPr lang="en-US" sz="2400" u="sng" dirty="0">
                <a:hlinkClick r:id="rId2"/>
              </a:rPr>
              <a:t>Mortgage Calculator</a:t>
            </a:r>
            <a:r>
              <a:rPr lang="en-US" sz="2400" dirty="0"/>
              <a:t> to compare the costs of renegotiating a loan. If you have a mortgage, use the information from your own mortgage. If you do not, use the sample information on the website to view the results</a:t>
            </a:r>
            <a:r>
              <a:rPr lang="en-US" sz="2400" dirty="0" smtClean="0"/>
              <a:t>.</a:t>
            </a:r>
          </a:p>
          <a:p>
            <a:endParaRPr lang="en-US" sz="2400" dirty="0"/>
          </a:p>
        </p:txBody>
      </p:sp>
    </p:spTree>
    <p:extLst>
      <p:ext uri="{BB962C8B-B14F-4D97-AF65-F5344CB8AC3E}">
        <p14:creationId xmlns:p14="http://schemas.microsoft.com/office/powerpoint/2010/main" val="1940470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407" y="272361"/>
            <a:ext cx="7729728" cy="1177616"/>
          </a:xfrm>
        </p:spPr>
        <p:txBody>
          <a:bodyPr/>
          <a:lstStyle/>
          <a:p>
            <a:r>
              <a:rPr lang="en-US" b="1" dirty="0" smtClean="0"/>
              <a:t>RENOGOTIATING YOUR MORTGAGE</a:t>
            </a:r>
            <a:br>
              <a:rPr lang="en-US" b="1" dirty="0" smtClean="0"/>
            </a:br>
            <a:endParaRPr lang="en-US" b="1" dirty="0">
              <a:solidFill>
                <a:srgbClr val="C00000"/>
              </a:solidFill>
            </a:endParaRPr>
          </a:p>
        </p:txBody>
      </p:sp>
      <p:sp>
        <p:nvSpPr>
          <p:cNvPr id="3" name="Content Placeholder 2"/>
          <p:cNvSpPr>
            <a:spLocks noGrp="1"/>
          </p:cNvSpPr>
          <p:nvPr>
            <p:ph idx="1"/>
          </p:nvPr>
        </p:nvSpPr>
        <p:spPr>
          <a:xfrm>
            <a:off x="378823" y="1579954"/>
            <a:ext cx="11599817" cy="5003726"/>
          </a:xfrm>
        </p:spPr>
        <p:txBody>
          <a:bodyPr>
            <a:noAutofit/>
          </a:bodyPr>
          <a:lstStyle/>
          <a:p>
            <a:pPr marL="0" indent="0">
              <a:buNone/>
            </a:pPr>
            <a:r>
              <a:rPr lang="en-US" sz="2400" b="1" u="sng" dirty="0">
                <a:solidFill>
                  <a:srgbClr val="C00000"/>
                </a:solidFill>
              </a:rPr>
              <a:t>Mortgage pre-payment charges:</a:t>
            </a:r>
          </a:p>
          <a:p>
            <a:r>
              <a:rPr lang="en-US" sz="2400" dirty="0"/>
              <a:t>Financial institutions have a variety of ways to calculate the cost to break or change your mortgage. The most common methods are three months' interest, or the difference between the interest rate on your mortgage agreement and the rate the institution can get when it re-lends the money, multiplied by the number of months remaining.   </a:t>
            </a:r>
            <a:endParaRPr lang="en-US" sz="2400" dirty="0" smtClean="0"/>
          </a:p>
          <a:p>
            <a:pPr marL="0" indent="0">
              <a:buNone/>
            </a:pPr>
            <a:r>
              <a:rPr lang="en-US" sz="2400" b="1" dirty="0" smtClean="0"/>
              <a:t>Check </a:t>
            </a:r>
            <a:r>
              <a:rPr lang="en-US" sz="2400" b="1" dirty="0"/>
              <a:t>your agreement or contact an agent to see how the pre-payment charge is calculated.</a:t>
            </a:r>
          </a:p>
          <a:p>
            <a:pPr marL="0" indent="0">
              <a:buNone/>
            </a:pPr>
            <a:r>
              <a:rPr lang="en-US" sz="2400" b="1" dirty="0" smtClean="0"/>
              <a:t>Charges </a:t>
            </a:r>
            <a:r>
              <a:rPr lang="en-US" sz="2400" b="1" dirty="0"/>
              <a:t>and fees may change when you renew your mortgage.</a:t>
            </a:r>
          </a:p>
          <a:p>
            <a:pPr marL="0" indent="0">
              <a:buNone/>
            </a:pPr>
            <a:r>
              <a:rPr lang="en-US" sz="2400" b="1" dirty="0"/>
              <a:t>Charges may also apply if you:</a:t>
            </a:r>
          </a:p>
          <a:p>
            <a:r>
              <a:rPr lang="en-US" sz="2400" dirty="0" smtClean="0"/>
              <a:t>Are </a:t>
            </a:r>
            <a:r>
              <a:rPr lang="en-US" sz="2400" dirty="0"/>
              <a:t>late in making a regular payment or </a:t>
            </a:r>
            <a:r>
              <a:rPr lang="en-US" sz="2400" dirty="0" smtClean="0"/>
              <a:t>don't </a:t>
            </a:r>
            <a:r>
              <a:rPr lang="en-US" sz="2400" dirty="0"/>
              <a:t>pay the full amount</a:t>
            </a:r>
          </a:p>
          <a:p>
            <a:r>
              <a:rPr lang="en-US" sz="2400" dirty="0" smtClean="0"/>
              <a:t>Pay </a:t>
            </a:r>
            <a:r>
              <a:rPr lang="en-US" sz="2400" dirty="0"/>
              <a:t>more than the allowable prepayment in your agreement.</a:t>
            </a:r>
          </a:p>
          <a:p>
            <a:endParaRPr lang="en-US" sz="2400" dirty="0"/>
          </a:p>
        </p:txBody>
      </p:sp>
    </p:spTree>
    <p:extLst>
      <p:ext uri="{BB962C8B-B14F-4D97-AF65-F5344CB8AC3E}">
        <p14:creationId xmlns:p14="http://schemas.microsoft.com/office/powerpoint/2010/main" val="200955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81367"/>
            <a:ext cx="7729728" cy="1188720"/>
          </a:xfrm>
        </p:spPr>
        <p:txBody>
          <a:bodyPr/>
          <a:lstStyle/>
          <a:p>
            <a:r>
              <a:rPr lang="en-US" b="1" dirty="0" smtClean="0"/>
              <a:t>introduction</a:t>
            </a:r>
            <a:endParaRPr lang="en-US" b="1" dirty="0"/>
          </a:p>
        </p:txBody>
      </p:sp>
      <p:sp>
        <p:nvSpPr>
          <p:cNvPr id="3" name="Content Placeholder 2"/>
          <p:cNvSpPr>
            <a:spLocks noGrp="1"/>
          </p:cNvSpPr>
          <p:nvPr>
            <p:ph idx="1"/>
          </p:nvPr>
        </p:nvSpPr>
        <p:spPr>
          <a:xfrm>
            <a:off x="289560" y="1958775"/>
            <a:ext cx="11612880" cy="4494278"/>
          </a:xfrm>
        </p:spPr>
        <p:txBody>
          <a:bodyPr>
            <a:normAutofit/>
          </a:bodyPr>
          <a:lstStyle/>
          <a:p>
            <a:pPr marL="0" indent="0">
              <a:buNone/>
            </a:pPr>
            <a:r>
              <a:rPr lang="en-US" sz="2400" dirty="0"/>
              <a:t>Your mortgage is a big deal—it will likely be with you a long time and for most people it's the largest investment they will ever make. It's worth taking the time to make sure you get the best deal possible. But how do you make sure you're getting the best deal? How do you know whom you can trust? This module looks at some of the questions around negotiating and renegotiating your mortgage. </a:t>
            </a:r>
            <a:endParaRPr lang="en-US" sz="2400" dirty="0" smtClean="0"/>
          </a:p>
          <a:p>
            <a:pPr marL="0" indent="0">
              <a:buNone/>
            </a:pPr>
            <a:r>
              <a:rPr lang="en-US" sz="2400" b="1" dirty="0" smtClean="0"/>
              <a:t>You </a:t>
            </a:r>
            <a:r>
              <a:rPr lang="en-US" sz="2400" b="1" dirty="0"/>
              <a:t>will explore:</a:t>
            </a:r>
          </a:p>
          <a:p>
            <a:r>
              <a:rPr lang="en-US" sz="2400" dirty="0"/>
              <a:t>H</a:t>
            </a:r>
            <a:r>
              <a:rPr lang="en-US" sz="2400" dirty="0" smtClean="0"/>
              <a:t>ow </a:t>
            </a:r>
            <a:r>
              <a:rPr lang="en-US" sz="2400" dirty="0"/>
              <a:t>you can get the best deal when you negotiate your loan</a:t>
            </a:r>
          </a:p>
          <a:p>
            <a:r>
              <a:rPr lang="en-US" sz="2400" dirty="0"/>
              <a:t>Y</a:t>
            </a:r>
            <a:r>
              <a:rPr lang="en-US" sz="2400" dirty="0" smtClean="0"/>
              <a:t>our </a:t>
            </a:r>
            <a:r>
              <a:rPr lang="en-US" sz="2400" dirty="0"/>
              <a:t>rights and responsibilities when you have a mortgage</a:t>
            </a:r>
          </a:p>
          <a:p>
            <a:r>
              <a:rPr lang="en-US" sz="2400" dirty="0"/>
              <a:t>W</a:t>
            </a:r>
            <a:r>
              <a:rPr lang="en-US" sz="2400" dirty="0" smtClean="0"/>
              <a:t>hat </a:t>
            </a:r>
            <a:r>
              <a:rPr lang="en-US" sz="2400" dirty="0"/>
              <a:t>happens when your mortgage term is up and you want to </a:t>
            </a:r>
            <a:r>
              <a:rPr lang="en-US" sz="2400" dirty="0" smtClean="0"/>
              <a:t>renew</a:t>
            </a:r>
            <a:endParaRPr lang="en-US" sz="2400" dirty="0"/>
          </a:p>
        </p:txBody>
      </p:sp>
    </p:spTree>
    <p:extLst>
      <p:ext uri="{BB962C8B-B14F-4D97-AF65-F5344CB8AC3E}">
        <p14:creationId xmlns:p14="http://schemas.microsoft.com/office/powerpoint/2010/main" val="2029961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643" y="494430"/>
            <a:ext cx="7729728" cy="1188720"/>
          </a:xfrm>
        </p:spPr>
        <p:txBody>
          <a:bodyPr/>
          <a:lstStyle/>
          <a:p>
            <a:r>
              <a:rPr lang="en-US" b="1" dirty="0" smtClean="0"/>
              <a:t>BORROWING ON HOME EQUITY</a:t>
            </a:r>
            <a:endParaRPr lang="en-US" b="1" dirty="0"/>
          </a:p>
        </p:txBody>
      </p:sp>
      <p:sp>
        <p:nvSpPr>
          <p:cNvPr id="3" name="Content Placeholder 2"/>
          <p:cNvSpPr>
            <a:spLocks noGrp="1"/>
          </p:cNvSpPr>
          <p:nvPr>
            <p:ph idx="1"/>
          </p:nvPr>
        </p:nvSpPr>
        <p:spPr>
          <a:xfrm>
            <a:off x="391884" y="1997964"/>
            <a:ext cx="11273245" cy="4507339"/>
          </a:xfrm>
        </p:spPr>
        <p:txBody>
          <a:bodyPr>
            <a:normAutofit/>
          </a:bodyPr>
          <a:lstStyle/>
          <a:p>
            <a:r>
              <a:rPr lang="en-US" sz="2400" dirty="0"/>
              <a:t>A mortgage is a way to borrow money using the home you are buying as security for the loan. If you already own the home or have a mortgage on it that is less than the current value of the home, you can sometimes still use the home as security for a loan. It is important to consider whether you can afford the additional debt load and new payments. There is also a risk that the market value of your home could change over time, and fall below your outstanding mortgage amount.</a:t>
            </a:r>
          </a:p>
          <a:p>
            <a:r>
              <a:rPr lang="en-US" sz="2400" dirty="0"/>
              <a:t>Usually the interest rate on a loan secured with your home is much lower than the interest rate on other loans, such as a personal loan or a credit card. However, there are extra fees when you use your home as collateral for a loan.</a:t>
            </a:r>
          </a:p>
          <a:p>
            <a:endParaRPr lang="en-US" dirty="0"/>
          </a:p>
        </p:txBody>
      </p:sp>
      <p:pic>
        <p:nvPicPr>
          <p:cNvPr id="5" name="Picture 4" descr="Chapter 10 -Marginal Cost of Capital – Business Financ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750" y="5133703"/>
            <a:ext cx="2260736" cy="1671501"/>
          </a:xfrm>
          <a:prstGeom prst="rect">
            <a:avLst/>
          </a:prstGeom>
        </p:spPr>
      </p:pic>
    </p:spTree>
    <p:extLst>
      <p:ext uri="{BB962C8B-B14F-4D97-AF65-F5344CB8AC3E}">
        <p14:creationId xmlns:p14="http://schemas.microsoft.com/office/powerpoint/2010/main" val="530541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643" y="494430"/>
            <a:ext cx="7729728" cy="1188720"/>
          </a:xfrm>
        </p:spPr>
        <p:txBody>
          <a:bodyPr/>
          <a:lstStyle/>
          <a:p>
            <a:r>
              <a:rPr lang="en-US" b="1" dirty="0" smtClean="0"/>
              <a:t>Main loan options</a:t>
            </a:r>
            <a:endParaRPr lang="en-US" b="1" dirty="0"/>
          </a:p>
        </p:txBody>
      </p:sp>
      <p:sp>
        <p:nvSpPr>
          <p:cNvPr id="3" name="Content Placeholder 2"/>
          <p:cNvSpPr>
            <a:spLocks noGrp="1"/>
          </p:cNvSpPr>
          <p:nvPr>
            <p:ph idx="1"/>
          </p:nvPr>
        </p:nvSpPr>
        <p:spPr>
          <a:xfrm>
            <a:off x="391884" y="1997964"/>
            <a:ext cx="11547567" cy="4507339"/>
          </a:xfrm>
        </p:spPr>
        <p:txBody>
          <a:bodyPr>
            <a:normAutofit fontScale="92500" lnSpcReduction="10000"/>
          </a:bodyPr>
          <a:lstStyle/>
          <a:p>
            <a:pPr marL="457200" indent="-457200">
              <a:buFont typeface="+mj-lt"/>
              <a:buAutoNum type="arabicPeriod"/>
            </a:pPr>
            <a:r>
              <a:rPr lang="en-US" sz="2400" b="1" dirty="0" smtClean="0"/>
              <a:t>Refinancing</a:t>
            </a:r>
            <a:r>
              <a:rPr lang="en-US" sz="2400" dirty="0"/>
              <a:t>: If the mortgage lender agrees, you can negotiate a new mortgage contract for a higher amount, if you have paid down part of the mortgage or if you did not borrow the maximum amount initially. Usually you can refinance no more than 80 percent of the value you own in the home.</a:t>
            </a:r>
          </a:p>
          <a:p>
            <a:pPr marL="457200" indent="-457200">
              <a:buFont typeface="+mj-lt"/>
              <a:buAutoNum type="arabicPeriod"/>
            </a:pPr>
            <a:r>
              <a:rPr lang="en-US" sz="2400" b="1" dirty="0"/>
              <a:t>Borrowing back your prepayments</a:t>
            </a:r>
            <a:r>
              <a:rPr lang="en-US" sz="2400" dirty="0"/>
              <a:t>: If you have made extra payments, some lenders will let you borrow those prepayments back. The amount will be added to your mortgage principal, sometimes at a higher rate of interest</a:t>
            </a:r>
            <a:r>
              <a:rPr lang="en-US" sz="2400" dirty="0" smtClean="0"/>
              <a:t>.</a:t>
            </a:r>
          </a:p>
          <a:p>
            <a:pPr marL="457200" indent="-457200">
              <a:buFont typeface="+mj-lt"/>
              <a:buAutoNum type="arabicPeriod"/>
            </a:pPr>
            <a:r>
              <a:rPr lang="en-US" sz="2400" b="1" dirty="0"/>
              <a:t>Home equity line of credit (HELOC): </a:t>
            </a:r>
            <a:r>
              <a:rPr lang="en-US" sz="2400" dirty="0"/>
              <a:t>Your lender may offer a line of credit using your home as security. With a line of credit, you can borrow when you need to, up to a limit, and pay it back when you can, provided you make a minimum monthly payment. But the interest rate on the line of credit may not be the same as the interest rate on the mortgage, and it may not be fixed. Also, the minimum payment may include only interest, so you have to be sure you carefully plan to repay the whole loan amount.</a:t>
            </a:r>
            <a:endParaRPr lang="en-US" sz="2400" dirty="0" smtClean="0"/>
          </a:p>
          <a:p>
            <a:endParaRPr lang="en-US" sz="2400" dirty="0"/>
          </a:p>
          <a:p>
            <a:endParaRPr lang="en-US" dirty="0"/>
          </a:p>
        </p:txBody>
      </p:sp>
    </p:spTree>
    <p:extLst>
      <p:ext uri="{BB962C8B-B14F-4D97-AF65-F5344CB8AC3E}">
        <p14:creationId xmlns:p14="http://schemas.microsoft.com/office/powerpoint/2010/main" val="4012789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643" y="494430"/>
            <a:ext cx="7729728" cy="1188720"/>
          </a:xfrm>
        </p:spPr>
        <p:txBody>
          <a:bodyPr/>
          <a:lstStyle/>
          <a:p>
            <a:r>
              <a:rPr lang="en-US" b="1" dirty="0" smtClean="0"/>
              <a:t>Main loan options</a:t>
            </a:r>
            <a:endParaRPr lang="en-US" b="1" dirty="0"/>
          </a:p>
        </p:txBody>
      </p:sp>
      <p:sp>
        <p:nvSpPr>
          <p:cNvPr id="3" name="Content Placeholder 2"/>
          <p:cNvSpPr>
            <a:spLocks noGrp="1"/>
          </p:cNvSpPr>
          <p:nvPr>
            <p:ph idx="1"/>
          </p:nvPr>
        </p:nvSpPr>
        <p:spPr>
          <a:xfrm>
            <a:off x="391884" y="1997964"/>
            <a:ext cx="11547567" cy="4507339"/>
          </a:xfrm>
        </p:spPr>
        <p:txBody>
          <a:bodyPr>
            <a:normAutofit/>
          </a:bodyPr>
          <a:lstStyle/>
          <a:p>
            <a:pPr marL="457200" indent="-457200">
              <a:buFont typeface="+mj-lt"/>
              <a:buAutoNum type="arabicPeriod" startAt="4"/>
            </a:pPr>
            <a:r>
              <a:rPr lang="en-US" sz="2400" b="1" dirty="0" smtClean="0"/>
              <a:t>Second </a:t>
            </a:r>
            <a:r>
              <a:rPr lang="en-US" sz="2400" b="1" dirty="0"/>
              <a:t>mortgages</a:t>
            </a:r>
            <a:r>
              <a:rPr lang="en-US" sz="2400" dirty="0"/>
              <a:t>: Lenders may agree to give you a mortgage even if there is already a mortgage on your home. Like the first mortgage holder, the second mortgage holder has a right to seize your home if you can't make your payments. However, if the house is sold, any money will go to pay the first mortgage before the second mortgage, so the second mortgage is riskier and will usually have a higher interest rate than a first mortgage</a:t>
            </a:r>
            <a:r>
              <a:rPr lang="en-US" sz="2400" dirty="0" smtClean="0"/>
              <a:t>.</a:t>
            </a:r>
          </a:p>
          <a:p>
            <a:endParaRPr lang="en-US" sz="2400" dirty="0"/>
          </a:p>
          <a:p>
            <a:pPr marL="0" indent="0" algn="ctr">
              <a:buNone/>
            </a:pPr>
            <a:r>
              <a:rPr lang="en-US" sz="2400" b="1" dirty="0">
                <a:solidFill>
                  <a:srgbClr val="C00000"/>
                </a:solidFill>
              </a:rPr>
              <a:t>With any of these options, you have to qualify under the lender's credit conditions, and negotiate a loan agreement. </a:t>
            </a:r>
            <a:endParaRPr lang="en-US" sz="2400" b="1" dirty="0" smtClean="0">
              <a:solidFill>
                <a:srgbClr val="C00000"/>
              </a:solidFill>
            </a:endParaRPr>
          </a:p>
          <a:p>
            <a:pPr marL="0" indent="0" algn="ctr">
              <a:buNone/>
            </a:pPr>
            <a:r>
              <a:rPr lang="en-US" sz="2400" b="1" dirty="0" smtClean="0">
                <a:solidFill>
                  <a:srgbClr val="C00000"/>
                </a:solidFill>
              </a:rPr>
              <a:t>Be </a:t>
            </a:r>
            <a:r>
              <a:rPr lang="en-US" sz="2400" b="1" dirty="0">
                <a:solidFill>
                  <a:srgbClr val="C00000"/>
                </a:solidFill>
              </a:rPr>
              <a:t>sure you understand and agree to the terms of the agreement.</a:t>
            </a:r>
            <a:endParaRPr lang="en-US" sz="2400" b="1" dirty="0">
              <a:solidFill>
                <a:srgbClr val="C00000"/>
              </a:solidFill>
            </a:endParaRPr>
          </a:p>
        </p:txBody>
      </p:sp>
    </p:spTree>
    <p:extLst>
      <p:ext uri="{BB962C8B-B14F-4D97-AF65-F5344CB8AC3E}">
        <p14:creationId xmlns:p14="http://schemas.microsoft.com/office/powerpoint/2010/main" val="549992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643" y="285424"/>
            <a:ext cx="7729728" cy="1188720"/>
          </a:xfrm>
        </p:spPr>
        <p:txBody>
          <a:bodyPr/>
          <a:lstStyle/>
          <a:p>
            <a:r>
              <a:rPr lang="en-US" b="1" dirty="0" smtClean="0"/>
              <a:t>Reverse mortgages</a:t>
            </a:r>
            <a:endParaRPr lang="en-US" b="1" dirty="0"/>
          </a:p>
        </p:txBody>
      </p:sp>
      <p:sp>
        <p:nvSpPr>
          <p:cNvPr id="3" name="Content Placeholder 2"/>
          <p:cNvSpPr>
            <a:spLocks noGrp="1"/>
          </p:cNvSpPr>
          <p:nvPr>
            <p:ph idx="1"/>
          </p:nvPr>
        </p:nvSpPr>
        <p:spPr>
          <a:xfrm>
            <a:off x="391884" y="1619141"/>
            <a:ext cx="11547567" cy="5003728"/>
          </a:xfrm>
        </p:spPr>
        <p:txBody>
          <a:bodyPr>
            <a:noAutofit/>
          </a:bodyPr>
          <a:lstStyle/>
          <a:p>
            <a:r>
              <a:rPr lang="en-US" sz="2400" dirty="0"/>
              <a:t>A reverse mortgage is a loan for homeowners 55 years of age and older that is secured by the owner's </a:t>
            </a:r>
            <a:r>
              <a:rPr lang="en-US" sz="2400" b="1" dirty="0"/>
              <a:t>equity</a:t>
            </a:r>
            <a:r>
              <a:rPr lang="en-US" sz="2400" dirty="0"/>
              <a:t> in the home—that is, the portion of the home's value that is debt-free. A reverse mortgage lets seniors get cash without having to sell their home. Unlike an ordinary mortgage, you don't make payments. Instead, the interest accumulates, and the equity that you have in your home is paid to you over time. When you sell your home or move, or when your estate is settled after your death, you repay the loan plus interest.</a:t>
            </a:r>
          </a:p>
          <a:p>
            <a:r>
              <a:rPr lang="en-US" sz="2400" dirty="0">
                <a:solidFill>
                  <a:srgbClr val="C00000"/>
                </a:solidFill>
              </a:rPr>
              <a:t>The interest on reverse mortgages is higher than the cost of conventional mortgages, and they are subject to many conditions. Investigate them thoroughly before making any decisions about a reverse mortgage.</a:t>
            </a:r>
          </a:p>
          <a:p>
            <a:r>
              <a:rPr lang="en-US" sz="2400" dirty="0"/>
              <a:t>To learn more, see the Financial Consumer Agency of Canada’s information on </a:t>
            </a:r>
            <a:r>
              <a:rPr lang="en-US" sz="2400" u="sng" dirty="0">
                <a:hlinkClick r:id="rId2"/>
              </a:rPr>
              <a:t>Reverse mortgages</a:t>
            </a:r>
            <a:r>
              <a:rPr lang="en-US" sz="2400" dirty="0"/>
              <a:t>, or the reverse mortgages information at the </a:t>
            </a:r>
            <a:r>
              <a:rPr lang="en-US" sz="2400" u="sng" dirty="0" err="1">
                <a:hlinkClick r:id="rId3"/>
              </a:rPr>
              <a:t>Autorité</a:t>
            </a:r>
            <a:r>
              <a:rPr lang="en-US" sz="2400" u="sng" dirty="0">
                <a:hlinkClick r:id="rId3"/>
              </a:rPr>
              <a:t> des </a:t>
            </a:r>
            <a:r>
              <a:rPr lang="en-US" sz="2400" u="sng" dirty="0" err="1">
                <a:hlinkClick r:id="rId3"/>
              </a:rPr>
              <a:t>marchés</a:t>
            </a:r>
            <a:r>
              <a:rPr lang="en-US" sz="2400" u="sng" dirty="0">
                <a:hlinkClick r:id="rId3"/>
              </a:rPr>
              <a:t> financiers website</a:t>
            </a:r>
            <a:r>
              <a:rPr lang="en-US" sz="2400" dirty="0" smtClean="0"/>
              <a:t>.</a:t>
            </a:r>
            <a:endParaRPr lang="en-US" sz="2400" dirty="0"/>
          </a:p>
        </p:txBody>
      </p:sp>
    </p:spTree>
    <p:extLst>
      <p:ext uri="{BB962C8B-B14F-4D97-AF65-F5344CB8AC3E}">
        <p14:creationId xmlns:p14="http://schemas.microsoft.com/office/powerpoint/2010/main" val="3369378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702" y="298487"/>
            <a:ext cx="7729728" cy="1188720"/>
          </a:xfrm>
        </p:spPr>
        <p:txBody>
          <a:bodyPr/>
          <a:lstStyle/>
          <a:p>
            <a:r>
              <a:rPr lang="en-US" b="1" dirty="0" smtClean="0"/>
              <a:t>SHOULD YOU PUT DEBT ON A MORTGAGE?</a:t>
            </a:r>
            <a:endParaRPr lang="en-US" b="1" dirty="0"/>
          </a:p>
        </p:txBody>
      </p:sp>
      <p:sp>
        <p:nvSpPr>
          <p:cNvPr id="3" name="Content Placeholder 2"/>
          <p:cNvSpPr>
            <a:spLocks noGrp="1"/>
          </p:cNvSpPr>
          <p:nvPr>
            <p:ph idx="1"/>
          </p:nvPr>
        </p:nvSpPr>
        <p:spPr>
          <a:xfrm>
            <a:off x="537754" y="1619141"/>
            <a:ext cx="11351623" cy="4925350"/>
          </a:xfrm>
        </p:spPr>
        <p:txBody>
          <a:bodyPr>
            <a:normAutofit lnSpcReduction="10000"/>
          </a:bodyPr>
          <a:lstStyle/>
          <a:p>
            <a:pPr marL="0" indent="0" algn="ctr">
              <a:buNone/>
            </a:pPr>
            <a:r>
              <a:rPr lang="en-US" sz="2400" dirty="0"/>
              <a:t>If you have higher-cost debts such as a credit card or line of credit, should you request a larger mortgage in order to pay off these debts? With the lower interest rate of a mortgage, it may be attractive to use any mortgage credit you have available to lower your consumer debt. This could increase your mortgage payments while reducing your consumer debt payments</a:t>
            </a:r>
            <a:r>
              <a:rPr lang="en-US" sz="2400" dirty="0" smtClean="0"/>
              <a:t>.</a:t>
            </a:r>
          </a:p>
          <a:p>
            <a:pPr marL="0" indent="0">
              <a:buNone/>
            </a:pPr>
            <a:r>
              <a:rPr lang="en-US" sz="2400" dirty="0"/>
              <a:t>But using mortgage credit to pay consumer debt is </a:t>
            </a:r>
            <a:r>
              <a:rPr lang="en-US" sz="2400" b="1" dirty="0"/>
              <a:t>not always a good choice</a:t>
            </a:r>
            <a:r>
              <a:rPr lang="en-US" sz="2400" dirty="0"/>
              <a:t>.</a:t>
            </a:r>
          </a:p>
          <a:p>
            <a:r>
              <a:rPr lang="en-US" sz="2400" dirty="0"/>
              <a:t>If you're able to pay off the higher-cost debt quickly, you'll likely pay less interest than you would with a larger mortgage spread over a longer time.</a:t>
            </a:r>
          </a:p>
          <a:p>
            <a:r>
              <a:rPr lang="en-US" sz="2400" dirty="0">
                <a:solidFill>
                  <a:srgbClr val="C00000"/>
                </a:solidFill>
              </a:rPr>
              <a:t>If your mortgage is insured, you'll have to pay for insurance on the whole debt, which adds to the overall cost. This could be a very large extra cost if you have to get mortgage default insurance that you would not have needed with a smaller mortgage.</a:t>
            </a:r>
          </a:p>
          <a:p>
            <a:r>
              <a:rPr lang="en-US" sz="2400" dirty="0"/>
              <a:t>If you move your credit card debt to your mortgage and then charge more on your credit card, you'll be deeper in debt and pay even more interest.</a:t>
            </a:r>
          </a:p>
          <a:p>
            <a:pPr marL="0" indent="0">
              <a:buNone/>
            </a:pPr>
            <a:endParaRPr lang="en-US" dirty="0"/>
          </a:p>
        </p:txBody>
      </p:sp>
    </p:spTree>
    <p:extLst>
      <p:ext uri="{BB962C8B-B14F-4D97-AF65-F5344CB8AC3E}">
        <p14:creationId xmlns:p14="http://schemas.microsoft.com/office/powerpoint/2010/main" val="2492110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702" y="298487"/>
            <a:ext cx="7729728" cy="1188720"/>
          </a:xfrm>
        </p:spPr>
        <p:txBody>
          <a:bodyPr/>
          <a:lstStyle/>
          <a:p>
            <a:r>
              <a:rPr lang="en-US" b="1" dirty="0" smtClean="0"/>
              <a:t>SHOULD YOU PUT DEBT ON A MORTGAGE?</a:t>
            </a:r>
            <a:endParaRPr lang="en-US" b="1" dirty="0"/>
          </a:p>
        </p:txBody>
      </p:sp>
      <p:sp>
        <p:nvSpPr>
          <p:cNvPr id="3" name="Content Placeholder 2"/>
          <p:cNvSpPr>
            <a:spLocks noGrp="1"/>
          </p:cNvSpPr>
          <p:nvPr>
            <p:ph idx="1"/>
          </p:nvPr>
        </p:nvSpPr>
        <p:spPr>
          <a:xfrm>
            <a:off x="537754" y="1619141"/>
            <a:ext cx="11351623" cy="4925350"/>
          </a:xfrm>
        </p:spPr>
        <p:txBody>
          <a:bodyPr>
            <a:normAutofit/>
          </a:bodyPr>
          <a:lstStyle/>
          <a:p>
            <a:pPr marL="0" indent="0">
              <a:buNone/>
            </a:pPr>
            <a:r>
              <a:rPr lang="en-US" sz="2400" b="1" u="sng" dirty="0" smtClean="0">
                <a:solidFill>
                  <a:srgbClr val="C00000"/>
                </a:solidFill>
              </a:rPr>
              <a:t>TIPs:</a:t>
            </a:r>
          </a:p>
          <a:p>
            <a:r>
              <a:rPr lang="en-US" sz="2400" dirty="0"/>
              <a:t>Don't take on more higher-cost debt, and don't borrow more than you can afford. If you cannot repay the amounts you have borrowed, plus interest, you could lose your home.</a:t>
            </a:r>
          </a:p>
          <a:p>
            <a:r>
              <a:rPr lang="en-US" sz="2400" dirty="0"/>
              <a:t>For more information about borrowing on your home equity, see the Financial Consumer Agency of Canada's information on </a:t>
            </a:r>
            <a:r>
              <a:rPr lang="en-US" sz="2400" u="sng" dirty="0">
                <a:hlinkClick r:id="rId2"/>
              </a:rPr>
              <a:t>Mortgages</a:t>
            </a:r>
            <a:r>
              <a:rPr lang="en-US" sz="2400" dirty="0" smtClean="0"/>
              <a:t>.</a:t>
            </a:r>
          </a:p>
          <a:p>
            <a:endParaRPr lang="en-US" sz="2400" dirty="0"/>
          </a:p>
          <a:p>
            <a:pPr marL="0" indent="0">
              <a:buNone/>
            </a:pPr>
            <a:endParaRPr lang="en-US" b="1" u="sng" dirty="0"/>
          </a:p>
        </p:txBody>
      </p:sp>
      <p:pic>
        <p:nvPicPr>
          <p:cNvPr id="4" name="Picture 3"/>
          <p:cNvPicPr>
            <a:picLocks noChangeAspect="1"/>
          </p:cNvPicPr>
          <p:nvPr/>
        </p:nvPicPr>
        <p:blipFill>
          <a:blip r:embed="rId3"/>
          <a:stretch>
            <a:fillRect/>
          </a:stretch>
        </p:blipFill>
        <p:spPr>
          <a:xfrm>
            <a:off x="2559075" y="4670380"/>
            <a:ext cx="6789695" cy="1168718"/>
          </a:xfrm>
          <a:prstGeom prst="rect">
            <a:avLst/>
          </a:prstGeom>
        </p:spPr>
      </p:pic>
    </p:spTree>
    <p:extLst>
      <p:ext uri="{BB962C8B-B14F-4D97-AF65-F5344CB8AC3E}">
        <p14:creationId xmlns:p14="http://schemas.microsoft.com/office/powerpoint/2010/main" val="3411222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468304"/>
            <a:ext cx="7729728" cy="1188720"/>
          </a:xfrm>
        </p:spPr>
        <p:txBody>
          <a:bodyPr/>
          <a:lstStyle/>
          <a:p>
            <a:r>
              <a:rPr lang="en-US" b="1" dirty="0" smtClean="0"/>
              <a:t>Mortgage FRAUD</a:t>
            </a:r>
            <a:endParaRPr lang="en-US" b="1" dirty="0"/>
          </a:p>
        </p:txBody>
      </p:sp>
      <p:sp>
        <p:nvSpPr>
          <p:cNvPr id="3" name="Content Placeholder 2"/>
          <p:cNvSpPr>
            <a:spLocks noGrp="1"/>
          </p:cNvSpPr>
          <p:nvPr>
            <p:ph idx="1"/>
          </p:nvPr>
        </p:nvSpPr>
        <p:spPr>
          <a:xfrm>
            <a:off x="391886" y="1997963"/>
            <a:ext cx="11377748" cy="4415899"/>
          </a:xfrm>
        </p:spPr>
        <p:txBody>
          <a:bodyPr>
            <a:normAutofit lnSpcReduction="10000"/>
          </a:bodyPr>
          <a:lstStyle/>
          <a:p>
            <a:pPr marL="0" indent="0">
              <a:buNone/>
            </a:pPr>
            <a:r>
              <a:rPr lang="en-US" sz="2400" b="1" dirty="0">
                <a:solidFill>
                  <a:srgbClr val="C00000"/>
                </a:solidFill>
              </a:rPr>
              <a:t>While mortgage fraud is not common, both borrowers and lenders need to watch for signs of suspicious activity.</a:t>
            </a:r>
          </a:p>
          <a:p>
            <a:r>
              <a:rPr lang="en-US" sz="2400" b="1" dirty="0">
                <a:solidFill>
                  <a:srgbClr val="C00000"/>
                </a:solidFill>
              </a:rPr>
              <a:t>Foreclosure fraud</a:t>
            </a:r>
            <a:r>
              <a:rPr lang="en-US" sz="2400" dirty="0"/>
              <a:t> can happen when you are having trouble making mortgage payments and worry that the lender will take possession of the mortgage property. </a:t>
            </a:r>
            <a:r>
              <a:rPr lang="en-US" sz="2400" dirty="0" smtClean="0"/>
              <a:t> A </a:t>
            </a:r>
            <a:r>
              <a:rPr lang="en-US" sz="2400" dirty="0"/>
              <a:t>scammer offers to help you if you transfer title of the property. But instead of helping, the scammer keeps the property and your payments, or re-sells the property, and departs with the money.</a:t>
            </a:r>
          </a:p>
          <a:p>
            <a:r>
              <a:rPr lang="en-US" sz="2400" dirty="0"/>
              <a:t>With </a:t>
            </a:r>
            <a:r>
              <a:rPr lang="en-US" sz="2400" b="1" dirty="0">
                <a:solidFill>
                  <a:srgbClr val="C00000"/>
                </a:solidFill>
              </a:rPr>
              <a:t>title fraud</a:t>
            </a:r>
            <a:r>
              <a:rPr lang="en-US" sz="2400" dirty="0"/>
              <a:t>, a scammer steals or fakes your identity documents and pretends to be you. The scammer then sells your home, or takes out a new mortgage on it, and departs with the money. </a:t>
            </a:r>
            <a:r>
              <a:rPr lang="en-US" sz="2400" dirty="0" smtClean="0"/>
              <a:t> Sometimes</a:t>
            </a:r>
            <a:r>
              <a:rPr lang="en-US" sz="2400" dirty="0"/>
              <a:t>, the scammer will rent your property from you, then pretend to be the owner and sell it. </a:t>
            </a:r>
            <a:r>
              <a:rPr lang="en-US" sz="2400" dirty="0" smtClean="0"/>
              <a:t> You </a:t>
            </a:r>
            <a:r>
              <a:rPr lang="en-US" sz="2400" dirty="0"/>
              <a:t>may be left with no title to your home, or a mortgage you never agreed to.</a:t>
            </a:r>
          </a:p>
          <a:p>
            <a:endParaRPr lang="en-US" dirty="0"/>
          </a:p>
        </p:txBody>
      </p:sp>
    </p:spTree>
    <p:extLst>
      <p:ext uri="{BB962C8B-B14F-4D97-AF65-F5344CB8AC3E}">
        <p14:creationId xmlns:p14="http://schemas.microsoft.com/office/powerpoint/2010/main" val="1445101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96" y="207047"/>
            <a:ext cx="7729728" cy="1188720"/>
          </a:xfrm>
        </p:spPr>
        <p:txBody>
          <a:bodyPr/>
          <a:lstStyle/>
          <a:p>
            <a:r>
              <a:rPr lang="en-US" b="1" dirty="0" smtClean="0"/>
              <a:t>SIGNS OF FRAUD</a:t>
            </a:r>
            <a:endParaRPr lang="en-US" b="1" dirty="0"/>
          </a:p>
        </p:txBody>
      </p:sp>
      <p:sp>
        <p:nvSpPr>
          <p:cNvPr id="3" name="Content Placeholder 2"/>
          <p:cNvSpPr>
            <a:spLocks noGrp="1"/>
          </p:cNvSpPr>
          <p:nvPr>
            <p:ph idx="1"/>
          </p:nvPr>
        </p:nvSpPr>
        <p:spPr>
          <a:xfrm>
            <a:off x="391886" y="1566889"/>
            <a:ext cx="11377748" cy="5108231"/>
          </a:xfrm>
        </p:spPr>
        <p:txBody>
          <a:bodyPr>
            <a:normAutofit fontScale="92500" lnSpcReduction="20000"/>
          </a:bodyPr>
          <a:lstStyle/>
          <a:p>
            <a:pPr marL="0" indent="0">
              <a:buNone/>
            </a:pPr>
            <a:r>
              <a:rPr lang="en-US" sz="2600" b="1" u="sng" dirty="0">
                <a:solidFill>
                  <a:schemeClr val="tx1"/>
                </a:solidFill>
              </a:rPr>
              <a:t>Be suspicious when:</a:t>
            </a:r>
          </a:p>
          <a:p>
            <a:r>
              <a:rPr lang="en-US" sz="2600" dirty="0"/>
              <a:t>You don't receive normal mail notices from your mortgage lender, utilities or tax department.</a:t>
            </a:r>
          </a:p>
          <a:p>
            <a:r>
              <a:rPr lang="en-US" sz="2600" dirty="0">
                <a:solidFill>
                  <a:srgbClr val="C00000"/>
                </a:solidFill>
              </a:rPr>
              <a:t>Someone tries to prevent you from reading through a written agreement, or asks you to sign incomplete or blank applications.</a:t>
            </a:r>
          </a:p>
          <a:p>
            <a:r>
              <a:rPr lang="en-US" sz="2600" dirty="0"/>
              <a:t>Someone you don't know contacts you to help with mortgage problems.</a:t>
            </a:r>
          </a:p>
          <a:p>
            <a:r>
              <a:rPr lang="en-US" sz="2600" dirty="0">
                <a:solidFill>
                  <a:srgbClr val="C00000"/>
                </a:solidFill>
              </a:rPr>
              <a:t>A real estate professional cannot provide suitable references.</a:t>
            </a:r>
          </a:p>
          <a:p>
            <a:r>
              <a:rPr lang="en-US" sz="2600" dirty="0"/>
              <a:t>Someone encourages you to include false information on your mortgage application. Providing false information to obtain a mortgage loan is illegal.</a:t>
            </a:r>
          </a:p>
          <a:p>
            <a:r>
              <a:rPr lang="en-US" sz="2600" dirty="0">
                <a:solidFill>
                  <a:srgbClr val="C00000"/>
                </a:solidFill>
              </a:rPr>
              <a:t>Someone encourages you to apply for a mortgage amount that is significantly higher than the property value or price on the offer to purchase.</a:t>
            </a:r>
          </a:p>
          <a:p>
            <a:r>
              <a:rPr lang="en-US" sz="2600" dirty="0"/>
              <a:t>Someone tells you not to check with your own lawyer or real estate professional for legal advice.</a:t>
            </a:r>
          </a:p>
          <a:p>
            <a:endParaRPr lang="en-US" dirty="0"/>
          </a:p>
        </p:txBody>
      </p:sp>
    </p:spTree>
    <p:extLst>
      <p:ext uri="{BB962C8B-B14F-4D97-AF65-F5344CB8AC3E}">
        <p14:creationId xmlns:p14="http://schemas.microsoft.com/office/powerpoint/2010/main" val="334907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324611"/>
            <a:ext cx="10567851" cy="1188720"/>
          </a:xfrm>
        </p:spPr>
        <p:txBody>
          <a:bodyPr/>
          <a:lstStyle/>
          <a:p>
            <a:r>
              <a:rPr lang="en-US" b="1" dirty="0" smtClean="0"/>
              <a:t>PROTECT YOURSELF from mortgage fraud</a:t>
            </a:r>
            <a:endParaRPr lang="en-US" b="1" dirty="0"/>
          </a:p>
        </p:txBody>
      </p:sp>
      <p:sp>
        <p:nvSpPr>
          <p:cNvPr id="3" name="Content Placeholder 2"/>
          <p:cNvSpPr>
            <a:spLocks noGrp="1"/>
          </p:cNvSpPr>
          <p:nvPr>
            <p:ph idx="1"/>
          </p:nvPr>
        </p:nvSpPr>
        <p:spPr>
          <a:xfrm>
            <a:off x="587828" y="2155371"/>
            <a:ext cx="11005456" cy="3944984"/>
          </a:xfrm>
        </p:spPr>
        <p:txBody>
          <a:bodyPr>
            <a:normAutofit fontScale="25000" lnSpcReduction="20000"/>
          </a:bodyPr>
          <a:lstStyle/>
          <a:p>
            <a:r>
              <a:rPr lang="en-US" sz="11200" dirty="0" smtClean="0"/>
              <a:t>Guard </a:t>
            </a:r>
            <a:r>
              <a:rPr lang="en-US" sz="11200" dirty="0"/>
              <a:t>against identity theft. Don't leave personal documents around, especially if you are renting or showing your home. Most mortgage frauds are based on someone stealing your identity. See the module on </a:t>
            </a:r>
            <a:r>
              <a:rPr lang="en-US" sz="11200" u="sng" dirty="0">
                <a:hlinkClick r:id="rId2"/>
              </a:rPr>
              <a:t>Fraud protection</a:t>
            </a:r>
            <a:r>
              <a:rPr lang="en-US" sz="11200" dirty="0"/>
              <a:t> for details.</a:t>
            </a:r>
          </a:p>
          <a:p>
            <a:r>
              <a:rPr lang="en-US" sz="11200" dirty="0">
                <a:solidFill>
                  <a:srgbClr val="C00000"/>
                </a:solidFill>
              </a:rPr>
              <a:t>Contact your mortgage lender first if you are having difficulty making your mortgage payments. You can also contact independent financial counsellors to help you manage any financial problems.</a:t>
            </a:r>
          </a:p>
          <a:p>
            <a:r>
              <a:rPr lang="en-US" sz="11200" dirty="0"/>
              <a:t>Consult your lawyer before you give another person the right to deal with your personal assets, such as a power of attorney. Cancel this right if you set it up for a short term and don't need it anymore.</a:t>
            </a:r>
          </a:p>
          <a:p>
            <a:endParaRPr lang="en-US" dirty="0">
              <a:solidFill>
                <a:srgbClr val="C00000"/>
              </a:solidFill>
            </a:endParaRPr>
          </a:p>
        </p:txBody>
      </p:sp>
    </p:spTree>
    <p:extLst>
      <p:ext uri="{BB962C8B-B14F-4D97-AF65-F5344CB8AC3E}">
        <p14:creationId xmlns:p14="http://schemas.microsoft.com/office/powerpoint/2010/main" val="303240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494429"/>
            <a:ext cx="10567851" cy="1188720"/>
          </a:xfrm>
        </p:spPr>
        <p:txBody>
          <a:bodyPr/>
          <a:lstStyle/>
          <a:p>
            <a:r>
              <a:rPr lang="en-US" b="1" dirty="0" smtClean="0"/>
              <a:t>PROTECT YOURSELF from mortgage fraud</a:t>
            </a:r>
            <a:endParaRPr lang="en-US" b="1" dirty="0"/>
          </a:p>
        </p:txBody>
      </p:sp>
      <p:sp>
        <p:nvSpPr>
          <p:cNvPr id="3" name="Content Placeholder 2"/>
          <p:cNvSpPr>
            <a:spLocks noGrp="1"/>
          </p:cNvSpPr>
          <p:nvPr>
            <p:ph idx="1"/>
          </p:nvPr>
        </p:nvSpPr>
        <p:spPr>
          <a:xfrm>
            <a:off x="320039" y="2244851"/>
            <a:ext cx="10835640" cy="3855503"/>
          </a:xfrm>
        </p:spPr>
        <p:txBody>
          <a:bodyPr>
            <a:normAutofit fontScale="92500" lnSpcReduction="20000"/>
          </a:bodyPr>
          <a:lstStyle/>
          <a:p>
            <a:r>
              <a:rPr lang="en-US" sz="3300" dirty="0" smtClean="0">
                <a:solidFill>
                  <a:srgbClr val="C00000"/>
                </a:solidFill>
              </a:rPr>
              <a:t>Consult </a:t>
            </a:r>
            <a:r>
              <a:rPr lang="en-US" sz="3300" dirty="0">
                <a:solidFill>
                  <a:srgbClr val="C00000"/>
                </a:solidFill>
              </a:rPr>
              <a:t>your provincial or territorial land registry office to ensure that the title of your home is in your name.</a:t>
            </a:r>
          </a:p>
          <a:p>
            <a:r>
              <a:rPr lang="en-US" sz="3300" dirty="0"/>
              <a:t>Check your credit report regularly to make sure the information is accurate. You can get a credit report for free by mailing your request to one of Canada's two credit reporting agencies, </a:t>
            </a:r>
            <a:r>
              <a:rPr lang="en-US" sz="3300" u="sng" dirty="0">
                <a:hlinkClick r:id="rId2"/>
              </a:rPr>
              <a:t>Equifax</a:t>
            </a:r>
            <a:r>
              <a:rPr lang="en-US" sz="3300" dirty="0"/>
              <a:t> and </a:t>
            </a:r>
            <a:r>
              <a:rPr lang="en-US" sz="3300" u="sng" dirty="0">
                <a:hlinkClick r:id="rId3"/>
              </a:rPr>
              <a:t>TransUnion</a:t>
            </a:r>
            <a:r>
              <a:rPr lang="en-US" sz="3300" dirty="0"/>
              <a:t>.</a:t>
            </a:r>
          </a:p>
          <a:p>
            <a:r>
              <a:rPr lang="en-US" sz="3300" dirty="0">
                <a:solidFill>
                  <a:srgbClr val="C00000"/>
                </a:solidFill>
              </a:rPr>
              <a:t>Discuss with your legal representative whether or not you need title insurance to cover losses related to title fraud and legal expenses to restore a title.</a:t>
            </a:r>
          </a:p>
          <a:p>
            <a:endParaRPr lang="en-US" dirty="0">
              <a:solidFill>
                <a:srgbClr val="C00000"/>
              </a:solidFill>
            </a:endParaRPr>
          </a:p>
        </p:txBody>
      </p:sp>
    </p:spTree>
    <p:extLst>
      <p:ext uri="{BB962C8B-B14F-4D97-AF65-F5344CB8AC3E}">
        <p14:creationId xmlns:p14="http://schemas.microsoft.com/office/powerpoint/2010/main" val="277333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46235"/>
            <a:ext cx="7729728" cy="1188720"/>
          </a:xfrm>
        </p:spPr>
        <p:txBody>
          <a:bodyPr/>
          <a:lstStyle/>
          <a:p>
            <a:r>
              <a:rPr lang="en-US" b="1" dirty="0" smtClean="0"/>
              <a:t>introduction</a:t>
            </a:r>
            <a:endParaRPr lang="en-US" b="1" dirty="0"/>
          </a:p>
        </p:txBody>
      </p:sp>
      <p:sp>
        <p:nvSpPr>
          <p:cNvPr id="3" name="Content Placeholder 2"/>
          <p:cNvSpPr>
            <a:spLocks noGrp="1"/>
          </p:cNvSpPr>
          <p:nvPr>
            <p:ph idx="1"/>
          </p:nvPr>
        </p:nvSpPr>
        <p:spPr>
          <a:xfrm>
            <a:off x="992776" y="1632204"/>
            <a:ext cx="9940835" cy="2900607"/>
          </a:xfrm>
        </p:spPr>
        <p:txBody>
          <a:bodyPr>
            <a:normAutofit fontScale="92500" lnSpcReduction="10000"/>
          </a:bodyPr>
          <a:lstStyle/>
          <a:p>
            <a:r>
              <a:rPr lang="en-US" sz="2600" dirty="0" smtClean="0"/>
              <a:t>Alternative ways to use your home equity</a:t>
            </a:r>
          </a:p>
          <a:p>
            <a:r>
              <a:rPr lang="en-US" sz="2600" dirty="0" smtClean="0"/>
              <a:t>How </a:t>
            </a:r>
            <a:r>
              <a:rPr lang="en-US" sz="2600" dirty="0"/>
              <a:t>to be alert for mortgage frauds.</a:t>
            </a:r>
          </a:p>
          <a:p>
            <a:pPr marL="0" indent="0">
              <a:buNone/>
            </a:pPr>
            <a:r>
              <a:rPr lang="en-US" sz="2600" dirty="0"/>
              <a:t>You'll watch a video about negotiating a mortgage and use an online calculator to estimate the costs of breaking a mortgage. You'll review your rights and responsibilities under a mortgage, and tips to avoid mortgage scams. By the time you finish this section, you'll be able to negotiate with confidence to get the best terms on a mortgage.</a:t>
            </a:r>
          </a:p>
          <a:p>
            <a:endParaRPr lang="en-US" dirty="0"/>
          </a:p>
        </p:txBody>
      </p:sp>
      <p:pic>
        <p:nvPicPr>
          <p:cNvPr id="4" name="Picture 3"/>
          <p:cNvPicPr>
            <a:picLocks noChangeAspect="1"/>
          </p:cNvPicPr>
          <p:nvPr/>
        </p:nvPicPr>
        <p:blipFill>
          <a:blip r:embed="rId2"/>
          <a:stretch>
            <a:fillRect/>
          </a:stretch>
        </p:blipFill>
        <p:spPr>
          <a:xfrm>
            <a:off x="5260385" y="3878851"/>
            <a:ext cx="4700479" cy="2870762"/>
          </a:xfrm>
          <a:prstGeom prst="rect">
            <a:avLst/>
          </a:prstGeom>
        </p:spPr>
      </p:pic>
    </p:spTree>
    <p:extLst>
      <p:ext uri="{BB962C8B-B14F-4D97-AF65-F5344CB8AC3E}">
        <p14:creationId xmlns:p14="http://schemas.microsoft.com/office/powerpoint/2010/main" val="418624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494429"/>
            <a:ext cx="10567851" cy="1188720"/>
          </a:xfrm>
        </p:spPr>
        <p:txBody>
          <a:bodyPr/>
          <a:lstStyle/>
          <a:p>
            <a:r>
              <a:rPr lang="en-US" b="1" dirty="0" smtClean="0"/>
              <a:t>If you think you have been a victim…</a:t>
            </a:r>
            <a:endParaRPr lang="en-US" b="1" dirty="0"/>
          </a:p>
        </p:txBody>
      </p:sp>
      <p:sp>
        <p:nvSpPr>
          <p:cNvPr id="3" name="Content Placeholder 2"/>
          <p:cNvSpPr>
            <a:spLocks noGrp="1"/>
          </p:cNvSpPr>
          <p:nvPr>
            <p:ph idx="1"/>
          </p:nvPr>
        </p:nvSpPr>
        <p:spPr>
          <a:xfrm>
            <a:off x="320039" y="2244851"/>
            <a:ext cx="10835640" cy="4195138"/>
          </a:xfrm>
        </p:spPr>
        <p:txBody>
          <a:bodyPr>
            <a:noAutofit/>
          </a:bodyPr>
          <a:lstStyle/>
          <a:p>
            <a:r>
              <a:rPr lang="en-US" sz="2400" dirty="0"/>
              <a:t>Contact your financial institution. Record whom you spoke to, the date and time you called and when you became aware that you were a victim of fraud. Keep all of the documents that provide evidence of the fraud.</a:t>
            </a:r>
          </a:p>
          <a:p>
            <a:r>
              <a:rPr lang="en-US" sz="2400" dirty="0"/>
              <a:t>Contact your provincial or territorial land registry office as soon as possible. Ask what laws exist in your province or territory to protect you if you are a victim of real estate fraud.</a:t>
            </a:r>
          </a:p>
          <a:p>
            <a:r>
              <a:rPr lang="en-US" sz="2400" dirty="0"/>
              <a:t>Report the situation to your local police and record the police report number.</a:t>
            </a:r>
          </a:p>
          <a:p>
            <a:r>
              <a:rPr lang="en-US" sz="2400" dirty="0"/>
              <a:t>Contact the </a:t>
            </a:r>
            <a:r>
              <a:rPr lang="en-US" sz="2400" u="sng" dirty="0">
                <a:hlinkClick r:id="rId2"/>
              </a:rPr>
              <a:t>Canadian Anti-Fraud Centre</a:t>
            </a:r>
            <a:r>
              <a:rPr lang="en-US" sz="2400" dirty="0"/>
              <a:t> at 1-888-495-8501.</a:t>
            </a:r>
          </a:p>
          <a:p>
            <a:r>
              <a:rPr lang="en-US" sz="2400" dirty="0"/>
              <a:t>Report the fraud to Canada's two credit-reporting agencies, </a:t>
            </a:r>
            <a:r>
              <a:rPr lang="en-US" sz="2400" u="sng" dirty="0">
                <a:hlinkClick r:id="rId3"/>
              </a:rPr>
              <a:t>Equifax</a:t>
            </a:r>
            <a:r>
              <a:rPr lang="en-US" sz="2400" dirty="0"/>
              <a:t> and </a:t>
            </a:r>
            <a:r>
              <a:rPr lang="en-US" sz="2400" u="sng" dirty="0">
                <a:hlinkClick r:id="rId4"/>
              </a:rPr>
              <a:t>TransUnion</a:t>
            </a:r>
            <a:r>
              <a:rPr lang="en-US" sz="2400" dirty="0" smtClean="0"/>
              <a:t>.</a:t>
            </a:r>
            <a:endParaRPr lang="en-US" sz="2400" dirty="0"/>
          </a:p>
        </p:txBody>
      </p:sp>
    </p:spTree>
    <p:extLst>
      <p:ext uri="{BB962C8B-B14F-4D97-AF65-F5344CB8AC3E}">
        <p14:creationId xmlns:p14="http://schemas.microsoft.com/office/powerpoint/2010/main" val="3851857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958" y="298487"/>
            <a:ext cx="7729728" cy="1188720"/>
          </a:xfrm>
        </p:spPr>
        <p:txBody>
          <a:bodyPr/>
          <a:lstStyle/>
          <a:p>
            <a:r>
              <a:rPr lang="en-US" b="1" dirty="0" smtClean="0"/>
              <a:t>SUMMARY OF KEY MESSAGES</a:t>
            </a:r>
            <a:endParaRPr lang="en-US" b="1" dirty="0"/>
          </a:p>
        </p:txBody>
      </p:sp>
      <p:sp>
        <p:nvSpPr>
          <p:cNvPr id="3" name="Content Placeholder 2"/>
          <p:cNvSpPr>
            <a:spLocks noGrp="1"/>
          </p:cNvSpPr>
          <p:nvPr>
            <p:ph idx="1"/>
          </p:nvPr>
        </p:nvSpPr>
        <p:spPr>
          <a:xfrm>
            <a:off x="522514" y="1815084"/>
            <a:ext cx="11351623" cy="4677156"/>
          </a:xfrm>
        </p:spPr>
        <p:txBody>
          <a:bodyPr>
            <a:normAutofit fontScale="77500" lnSpcReduction="20000"/>
          </a:bodyPr>
          <a:lstStyle/>
          <a:p>
            <a:r>
              <a:rPr lang="en-US" sz="3200" dirty="0"/>
              <a:t>You may be able to choose from a variety of sources of mortgage financing.</a:t>
            </a:r>
          </a:p>
          <a:p>
            <a:r>
              <a:rPr lang="en-US" sz="3200" dirty="0">
                <a:solidFill>
                  <a:srgbClr val="C00000"/>
                </a:solidFill>
              </a:rPr>
              <a:t>Negotiate to get the best deal when you take out a mortgage and when it is up for renewal. Consider both financial and non-financial aspects of a lender's mortgages and related services.</a:t>
            </a:r>
          </a:p>
          <a:p>
            <a:r>
              <a:rPr lang="en-US" sz="3200" dirty="0"/>
              <a:t>Consider using a mortgage broker to help find the best deal, but don't rely exclusively on a broker. Visit financial institutions directly to assess their offerings.</a:t>
            </a:r>
          </a:p>
          <a:p>
            <a:r>
              <a:rPr lang="en-US" sz="3200" dirty="0">
                <a:solidFill>
                  <a:srgbClr val="C00000"/>
                </a:solidFill>
              </a:rPr>
              <a:t>Balance the full costs against the potential benefits when you consider renegotiating a mortgage.</a:t>
            </a:r>
          </a:p>
          <a:p>
            <a:r>
              <a:rPr lang="en-US" sz="3200" dirty="0"/>
              <a:t>Be aware of your rights and responsibilities as a mortgage borrower.</a:t>
            </a:r>
          </a:p>
          <a:p>
            <a:r>
              <a:rPr lang="en-US" sz="3200" dirty="0">
                <a:solidFill>
                  <a:srgbClr val="C00000"/>
                </a:solidFill>
              </a:rPr>
              <a:t>Carefully consider the costs and benefits of reverse mortgages and other financing options that allow you to use the equity in your home.</a:t>
            </a:r>
          </a:p>
          <a:p>
            <a:r>
              <a:rPr lang="en-US" sz="3200" dirty="0"/>
              <a:t>Be alert to the possibility of fraud as a homeowner and a mortgage borrower.</a:t>
            </a:r>
          </a:p>
          <a:p>
            <a:endParaRPr lang="en-US" dirty="0"/>
          </a:p>
        </p:txBody>
      </p:sp>
    </p:spTree>
    <p:extLst>
      <p:ext uri="{BB962C8B-B14F-4D97-AF65-F5344CB8AC3E}">
        <p14:creationId xmlns:p14="http://schemas.microsoft.com/office/powerpoint/2010/main" val="2411225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958" y="298487"/>
            <a:ext cx="7729728" cy="1188720"/>
          </a:xfrm>
        </p:spPr>
        <p:txBody>
          <a:bodyPr/>
          <a:lstStyle/>
          <a:p>
            <a:r>
              <a:rPr lang="en-US" b="1" dirty="0" smtClean="0"/>
              <a:t>Action plan</a:t>
            </a:r>
            <a:endParaRPr lang="en-US" b="1" dirty="0"/>
          </a:p>
        </p:txBody>
      </p:sp>
      <p:sp>
        <p:nvSpPr>
          <p:cNvPr id="3" name="Content Placeholder 2"/>
          <p:cNvSpPr>
            <a:spLocks noGrp="1"/>
          </p:cNvSpPr>
          <p:nvPr>
            <p:ph idx="1"/>
          </p:nvPr>
        </p:nvSpPr>
        <p:spPr>
          <a:xfrm>
            <a:off x="2228958" y="1815084"/>
            <a:ext cx="7633499" cy="3945636"/>
          </a:xfrm>
        </p:spPr>
        <p:txBody>
          <a:bodyPr>
            <a:normAutofit/>
          </a:bodyPr>
          <a:lstStyle/>
          <a:p>
            <a:pPr marL="0" indent="0">
              <a:buNone/>
            </a:pPr>
            <a:r>
              <a:rPr lang="en-US" sz="2400" i="1" dirty="0" smtClean="0"/>
              <a:t>Click on the link to right </a:t>
            </a:r>
            <a:r>
              <a:rPr lang="en-US" sz="2400" dirty="0" smtClean="0"/>
              <a:t>and </a:t>
            </a:r>
            <a:r>
              <a:rPr lang="en-US" sz="2400" dirty="0"/>
              <a:t>you will find an </a:t>
            </a:r>
            <a:r>
              <a:rPr lang="en-US" sz="2400" u="sng" dirty="0">
                <a:hlinkClick r:id="rId2"/>
              </a:rPr>
              <a:t>Action plan</a:t>
            </a:r>
            <a:r>
              <a:rPr lang="en-US" sz="2400" dirty="0"/>
              <a:t>. </a:t>
            </a:r>
            <a:endParaRPr lang="en-US" sz="2400" dirty="0" smtClean="0"/>
          </a:p>
          <a:p>
            <a:pPr marL="0" indent="0">
              <a:buNone/>
            </a:pPr>
            <a:r>
              <a:rPr lang="en-US" sz="2400" dirty="0" smtClean="0"/>
              <a:t>This </a:t>
            </a:r>
            <a:r>
              <a:rPr lang="en-US" sz="2400" dirty="0"/>
              <a:t>is a tool that you can use to track your progress and take the next steps to manage your mortgage successfully in the future. Use the action plan as a roadmap for financial action</a:t>
            </a:r>
            <a:r>
              <a:rPr lang="en-US" sz="2400" dirty="0" smtClean="0"/>
              <a:t>!</a:t>
            </a:r>
          </a:p>
          <a:p>
            <a:pPr marL="0" indent="0">
              <a:buNone/>
            </a:pPr>
            <a:endParaRPr lang="en-US" sz="2400" dirty="0"/>
          </a:p>
        </p:txBody>
      </p:sp>
      <p:pic>
        <p:nvPicPr>
          <p:cNvPr id="4" name="Picture 3" descr="Ederlezi – Pagina 7 – La Rivista Impertinen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558" y="3514651"/>
            <a:ext cx="3248297" cy="3062061"/>
          </a:xfrm>
          <a:prstGeom prst="rect">
            <a:avLst/>
          </a:prstGeom>
        </p:spPr>
      </p:pic>
    </p:spTree>
    <p:extLst>
      <p:ext uri="{BB962C8B-B14F-4D97-AF65-F5344CB8AC3E}">
        <p14:creationId xmlns:p14="http://schemas.microsoft.com/office/powerpoint/2010/main" val="2176428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239" y="209250"/>
            <a:ext cx="7729728" cy="1188720"/>
          </a:xfrm>
        </p:spPr>
        <p:txBody>
          <a:bodyPr/>
          <a:lstStyle/>
          <a:p>
            <a:r>
              <a:rPr lang="en-US" b="1" dirty="0" smtClean="0"/>
              <a:t>WHERE TO GET A MORTGAGE</a:t>
            </a:r>
            <a:endParaRPr lang="en-US" b="1" dirty="0"/>
          </a:p>
        </p:txBody>
      </p:sp>
      <p:sp>
        <p:nvSpPr>
          <p:cNvPr id="3" name="Content Placeholder 2"/>
          <p:cNvSpPr>
            <a:spLocks noGrp="1"/>
          </p:cNvSpPr>
          <p:nvPr>
            <p:ph idx="1"/>
          </p:nvPr>
        </p:nvSpPr>
        <p:spPr>
          <a:xfrm>
            <a:off x="352697" y="1528027"/>
            <a:ext cx="11678195" cy="5186607"/>
          </a:xfrm>
        </p:spPr>
        <p:txBody>
          <a:bodyPr>
            <a:normAutofit/>
          </a:bodyPr>
          <a:lstStyle/>
          <a:p>
            <a:pPr marL="0" indent="0" algn="ctr">
              <a:buNone/>
            </a:pPr>
            <a:r>
              <a:rPr lang="en-US" sz="2400" dirty="0"/>
              <a:t>When they want to get a mortgage, many people talk to their bank, credit union, </a:t>
            </a:r>
            <a:r>
              <a:rPr lang="en-US" sz="2400" dirty="0" err="1"/>
              <a:t>caisse</a:t>
            </a:r>
            <a:r>
              <a:rPr lang="en-US" sz="2400" dirty="0"/>
              <a:t> </a:t>
            </a:r>
            <a:r>
              <a:rPr lang="en-US" sz="2400" dirty="0" err="1"/>
              <a:t>populaire</a:t>
            </a:r>
            <a:r>
              <a:rPr lang="en-US" sz="2400" dirty="0"/>
              <a:t> or trust company, or an agency like a mortgage broker. Your financial institution may offer you an attractive interest rate and mortgage terms, but be sure to check with a variety of mortgage lenders. Lenders will compete for your business, and when you know what others are offering, you can negotiate for a mortgage that fits your needs</a:t>
            </a:r>
            <a:r>
              <a:rPr lang="en-US" sz="2400" dirty="0" smtClean="0"/>
              <a:t>.</a:t>
            </a:r>
          </a:p>
          <a:p>
            <a:pPr marL="0" indent="0" algn="ctr">
              <a:buNone/>
            </a:pPr>
            <a:endParaRPr lang="en-US" sz="2400" dirty="0"/>
          </a:p>
          <a:p>
            <a:pPr marL="0" indent="0" algn="ctr">
              <a:buNone/>
            </a:pPr>
            <a:endParaRPr lang="en-US" sz="2400" dirty="0" smtClean="0"/>
          </a:p>
          <a:p>
            <a:pPr marL="0" indent="0" algn="ctr">
              <a:buNone/>
            </a:pPr>
            <a:r>
              <a:rPr lang="en-US" sz="2400" dirty="0"/>
              <a:t>When you compare loans, remember to compare all the terms of the mortgage agreement, not just the interest rate. A mortgage is a significant financial and legal commitment. Before you make the agreement, review it with the lender and get independent legal advice. Be sure that you understand the terms of the agreement and that it fits your financial circumstances—both your ability to make the payments as well as your plans.</a:t>
            </a:r>
            <a:endParaRPr lang="en-US" sz="2400" dirty="0"/>
          </a:p>
        </p:txBody>
      </p:sp>
      <p:pic>
        <p:nvPicPr>
          <p:cNvPr id="4" name="Picture 3" descr="Bulletproof Home Defense: Tactics You Can Enact Now 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325" y="3461656"/>
            <a:ext cx="1138917" cy="1138917"/>
          </a:xfrm>
          <a:prstGeom prst="rect">
            <a:avLst/>
          </a:prstGeom>
        </p:spPr>
      </p:pic>
    </p:spTree>
    <p:extLst>
      <p:ext uri="{BB962C8B-B14F-4D97-AF65-F5344CB8AC3E}">
        <p14:creationId xmlns:p14="http://schemas.microsoft.com/office/powerpoint/2010/main" val="106797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239" y="298486"/>
            <a:ext cx="7729728" cy="1188720"/>
          </a:xfrm>
        </p:spPr>
        <p:txBody>
          <a:bodyPr/>
          <a:lstStyle/>
          <a:p>
            <a:r>
              <a:rPr lang="en-US" b="1" dirty="0" smtClean="0"/>
              <a:t>WHERE TO GET A MORTGAGE</a:t>
            </a:r>
            <a:endParaRPr lang="en-US" b="1" dirty="0"/>
          </a:p>
        </p:txBody>
      </p:sp>
      <p:sp>
        <p:nvSpPr>
          <p:cNvPr id="3" name="Content Placeholder 2"/>
          <p:cNvSpPr>
            <a:spLocks noGrp="1"/>
          </p:cNvSpPr>
          <p:nvPr>
            <p:ph idx="1"/>
          </p:nvPr>
        </p:nvSpPr>
        <p:spPr>
          <a:xfrm>
            <a:off x="339634" y="1671392"/>
            <a:ext cx="11678195" cy="5186607"/>
          </a:xfrm>
        </p:spPr>
        <p:txBody>
          <a:bodyPr>
            <a:normAutofit/>
          </a:bodyPr>
          <a:lstStyle/>
          <a:p>
            <a:pPr marL="457200" indent="-457200">
              <a:buFont typeface="+mj-lt"/>
              <a:buAutoNum type="arabicPeriod"/>
            </a:pPr>
            <a:r>
              <a:rPr lang="en-US" sz="2400" b="1" dirty="0" smtClean="0">
                <a:solidFill>
                  <a:srgbClr val="C00000"/>
                </a:solidFill>
              </a:rPr>
              <a:t>Banks</a:t>
            </a:r>
            <a:r>
              <a:rPr lang="en-US" sz="2400" b="1" dirty="0">
                <a:solidFill>
                  <a:srgbClr val="C00000"/>
                </a:solidFill>
              </a:rPr>
              <a:t>, trust companies, </a:t>
            </a:r>
            <a:r>
              <a:rPr lang="en-US" sz="2400" b="1" dirty="0" err="1">
                <a:solidFill>
                  <a:srgbClr val="C00000"/>
                </a:solidFill>
              </a:rPr>
              <a:t>caisses</a:t>
            </a:r>
            <a:r>
              <a:rPr lang="en-US" sz="2400" b="1" dirty="0">
                <a:solidFill>
                  <a:srgbClr val="C00000"/>
                </a:solidFill>
              </a:rPr>
              <a:t> </a:t>
            </a:r>
            <a:r>
              <a:rPr lang="en-US" sz="2400" b="1" dirty="0" err="1">
                <a:solidFill>
                  <a:srgbClr val="C00000"/>
                </a:solidFill>
              </a:rPr>
              <a:t>populaires</a:t>
            </a:r>
            <a:r>
              <a:rPr lang="en-US" sz="2400" dirty="0"/>
              <a:t> and </a:t>
            </a:r>
            <a:r>
              <a:rPr lang="en-US" sz="2400" b="1" dirty="0">
                <a:solidFill>
                  <a:srgbClr val="C00000"/>
                </a:solidFill>
              </a:rPr>
              <a:t>credit unions</a:t>
            </a:r>
            <a:r>
              <a:rPr lang="en-US" sz="2400" dirty="0"/>
              <a:t>, as well as certain </a:t>
            </a:r>
            <a:r>
              <a:rPr lang="en-US" sz="2400" b="1" dirty="0">
                <a:solidFill>
                  <a:srgbClr val="C00000"/>
                </a:solidFill>
              </a:rPr>
              <a:t>life insurance companies</a:t>
            </a:r>
            <a:r>
              <a:rPr lang="en-US" sz="2400" dirty="0"/>
              <a:t>, offer a variety of mortgages at competitive rates.</a:t>
            </a:r>
          </a:p>
          <a:p>
            <a:pPr marL="457200" indent="-457200">
              <a:buFont typeface="+mj-lt"/>
              <a:buAutoNum type="arabicPeriod"/>
            </a:pPr>
            <a:r>
              <a:rPr lang="en-US" sz="2400" b="1" dirty="0">
                <a:solidFill>
                  <a:srgbClr val="C00000"/>
                </a:solidFill>
              </a:rPr>
              <a:t>Finance companies</a:t>
            </a:r>
            <a:r>
              <a:rPr lang="en-US" sz="2400" dirty="0"/>
              <a:t> may offer terms and rates different from traditional financial institutions, but the rates may not be as competitive.</a:t>
            </a:r>
          </a:p>
          <a:p>
            <a:pPr marL="457200" indent="-457200">
              <a:buFont typeface="+mj-lt"/>
              <a:buAutoNum type="arabicPeriod"/>
            </a:pPr>
            <a:r>
              <a:rPr lang="en-US" sz="2400" b="1" dirty="0">
                <a:solidFill>
                  <a:srgbClr val="C00000"/>
                </a:solidFill>
              </a:rPr>
              <a:t>Mortgage brokers</a:t>
            </a:r>
            <a:r>
              <a:rPr lang="en-US" sz="2400" dirty="0"/>
              <a:t> offer mortgages from a variety of lenders and may be able to get very competitive rates; however, they may deal with only a few lenders.</a:t>
            </a:r>
          </a:p>
          <a:p>
            <a:pPr marL="457200" indent="-457200">
              <a:buFont typeface="+mj-lt"/>
              <a:buAutoNum type="arabicPeriod"/>
            </a:pPr>
            <a:r>
              <a:rPr lang="en-US" sz="2400" dirty="0"/>
              <a:t>The </a:t>
            </a:r>
            <a:r>
              <a:rPr lang="en-US" sz="2400" b="1" dirty="0">
                <a:solidFill>
                  <a:srgbClr val="C00000"/>
                </a:solidFill>
              </a:rPr>
              <a:t>seller</a:t>
            </a:r>
            <a:r>
              <a:rPr lang="en-US" sz="2400" dirty="0"/>
              <a:t> of the home may be willing to give you a mortgage directly, accepting a series of payments instead of the whole purchase price. This type of mortgage is less common than a mortgage offered by a financial institution. Be sure you get independent legal advice and understand the conditions of the loan.</a:t>
            </a:r>
          </a:p>
          <a:p>
            <a:pPr marL="457200" indent="-457200">
              <a:buFont typeface="+mj-lt"/>
              <a:buAutoNum type="arabicPeriod"/>
            </a:pPr>
            <a:r>
              <a:rPr lang="en-US" sz="2400" dirty="0"/>
              <a:t>In some cases, </a:t>
            </a:r>
            <a:r>
              <a:rPr lang="en-US" sz="2400" b="1" dirty="0">
                <a:solidFill>
                  <a:srgbClr val="C00000"/>
                </a:solidFill>
              </a:rPr>
              <a:t>family and friends </a:t>
            </a:r>
            <a:r>
              <a:rPr lang="en-US" sz="2400" dirty="0"/>
              <a:t>may be able to give you a loan secured by a mortgage.</a:t>
            </a:r>
          </a:p>
          <a:p>
            <a:pPr marL="0" indent="0" algn="ctr">
              <a:buNone/>
            </a:pPr>
            <a:endParaRPr lang="en-US" sz="2400" dirty="0"/>
          </a:p>
        </p:txBody>
      </p:sp>
    </p:spTree>
    <p:extLst>
      <p:ext uri="{BB962C8B-B14F-4D97-AF65-F5344CB8AC3E}">
        <p14:creationId xmlns:p14="http://schemas.microsoft.com/office/powerpoint/2010/main" val="92726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10" y="220110"/>
            <a:ext cx="7729728" cy="1188720"/>
          </a:xfrm>
        </p:spPr>
        <p:txBody>
          <a:bodyPr/>
          <a:lstStyle/>
          <a:p>
            <a:r>
              <a:rPr lang="en-US" b="1" dirty="0" smtClean="0"/>
              <a:t>GETTING THE BEST DEAL</a:t>
            </a:r>
            <a:endParaRPr lang="en-US" b="1" dirty="0"/>
          </a:p>
        </p:txBody>
      </p:sp>
      <p:sp>
        <p:nvSpPr>
          <p:cNvPr id="3" name="Content Placeholder 2"/>
          <p:cNvSpPr>
            <a:spLocks noGrp="1"/>
          </p:cNvSpPr>
          <p:nvPr>
            <p:ph idx="1"/>
          </p:nvPr>
        </p:nvSpPr>
        <p:spPr>
          <a:xfrm>
            <a:off x="418011" y="1527700"/>
            <a:ext cx="11456126" cy="5199671"/>
          </a:xfrm>
        </p:spPr>
        <p:txBody>
          <a:bodyPr>
            <a:normAutofit fontScale="25000" lnSpcReduction="20000"/>
          </a:bodyPr>
          <a:lstStyle/>
          <a:p>
            <a:pPr marL="0" indent="0" algn="ctr">
              <a:buNone/>
            </a:pPr>
            <a:r>
              <a:rPr lang="en-US" sz="9600" dirty="0"/>
              <a:t>How do you get the best deal when you're negotiating with large financial institutions? You can take advantage of the fact that mortgage lenders compete against each other. You don't have to take the first offer that your financial institution gives you. Ask if it is their best offer, and if they are prepared to negotiate if you get a better offer from another institution.</a:t>
            </a:r>
          </a:p>
          <a:p>
            <a:pPr marL="0" indent="0" algn="ctr">
              <a:buNone/>
            </a:pPr>
            <a:r>
              <a:rPr lang="en-US" sz="9600" b="1" dirty="0">
                <a:solidFill>
                  <a:srgbClr val="C00000"/>
                </a:solidFill>
              </a:rPr>
              <a:t>Negotiating often focuses on the interest rate, but that is only one issue that can affect the cost of your mortgage. You can balance different items when you shop around for your mortgage and focus on the ones that are important to you:</a:t>
            </a:r>
          </a:p>
          <a:p>
            <a:r>
              <a:rPr lang="en-US" sz="9600" dirty="0"/>
              <a:t>I</a:t>
            </a:r>
            <a:r>
              <a:rPr lang="en-US" sz="9600" dirty="0" smtClean="0"/>
              <a:t>nterest </a:t>
            </a:r>
            <a:r>
              <a:rPr lang="en-US" sz="9600" dirty="0"/>
              <a:t>rate (Different institutions may offer rates ranging from the "prime" rate plus from one-half to five percent. </a:t>
            </a:r>
            <a:r>
              <a:rPr lang="en-US" sz="9600" b="1" i="1" dirty="0"/>
              <a:t>The prime rate is the rate they charge their best customers</a:t>
            </a:r>
            <a:r>
              <a:rPr lang="en-US" sz="9600" dirty="0"/>
              <a:t>.)</a:t>
            </a:r>
          </a:p>
          <a:p>
            <a:r>
              <a:rPr lang="en-US" sz="9600" dirty="0"/>
              <a:t>D</a:t>
            </a:r>
            <a:r>
              <a:rPr lang="en-US" sz="9600" dirty="0" smtClean="0"/>
              <a:t>own </a:t>
            </a:r>
            <a:r>
              <a:rPr lang="en-US" sz="9600" dirty="0"/>
              <a:t>payment</a:t>
            </a:r>
          </a:p>
          <a:p>
            <a:r>
              <a:rPr lang="en-US" sz="9600" dirty="0"/>
              <a:t>A</a:t>
            </a:r>
            <a:r>
              <a:rPr lang="en-US" sz="9600" dirty="0" smtClean="0"/>
              <a:t>mortization </a:t>
            </a:r>
            <a:r>
              <a:rPr lang="en-US" sz="9600" dirty="0"/>
              <a:t>period and </a:t>
            </a:r>
            <a:r>
              <a:rPr lang="en-US" sz="9600" dirty="0" smtClean="0"/>
              <a:t>Term </a:t>
            </a:r>
            <a:r>
              <a:rPr lang="en-US" sz="9600" dirty="0"/>
              <a:t>of the mortgage</a:t>
            </a:r>
          </a:p>
          <a:p>
            <a:r>
              <a:rPr lang="en-US" sz="9600" dirty="0"/>
              <a:t>O</a:t>
            </a:r>
            <a:r>
              <a:rPr lang="en-US" sz="9600" dirty="0" smtClean="0"/>
              <a:t>pen </a:t>
            </a:r>
            <a:r>
              <a:rPr lang="en-US" sz="9600" dirty="0"/>
              <a:t>or </a:t>
            </a:r>
            <a:r>
              <a:rPr lang="en-US" sz="9600" dirty="0" smtClean="0"/>
              <a:t>Closed </a:t>
            </a:r>
            <a:r>
              <a:rPr lang="en-US" sz="9600" dirty="0"/>
              <a:t>mortgage</a:t>
            </a:r>
          </a:p>
          <a:p>
            <a:endParaRPr lang="en-US" dirty="0"/>
          </a:p>
        </p:txBody>
      </p:sp>
    </p:spTree>
    <p:extLst>
      <p:ext uri="{BB962C8B-B14F-4D97-AF65-F5344CB8AC3E}">
        <p14:creationId xmlns:p14="http://schemas.microsoft.com/office/powerpoint/2010/main" val="28043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10" y="220110"/>
            <a:ext cx="7729728" cy="1188720"/>
          </a:xfrm>
        </p:spPr>
        <p:txBody>
          <a:bodyPr/>
          <a:lstStyle/>
          <a:p>
            <a:r>
              <a:rPr lang="en-US" b="1" dirty="0" smtClean="0"/>
              <a:t>GETTING THE BEST DEAL</a:t>
            </a:r>
            <a:endParaRPr lang="en-US" b="1" dirty="0"/>
          </a:p>
        </p:txBody>
      </p:sp>
      <p:sp>
        <p:nvSpPr>
          <p:cNvPr id="3" name="Content Placeholder 2"/>
          <p:cNvSpPr>
            <a:spLocks noGrp="1"/>
          </p:cNvSpPr>
          <p:nvPr>
            <p:ph idx="1"/>
          </p:nvPr>
        </p:nvSpPr>
        <p:spPr>
          <a:xfrm>
            <a:off x="418011" y="1527699"/>
            <a:ext cx="11456126" cy="5095170"/>
          </a:xfrm>
        </p:spPr>
        <p:txBody>
          <a:bodyPr>
            <a:normAutofit fontScale="70000" lnSpcReduction="20000"/>
          </a:bodyPr>
          <a:lstStyle/>
          <a:p>
            <a:r>
              <a:rPr lang="en-US" sz="3400" dirty="0" smtClean="0"/>
              <a:t>Monthly</a:t>
            </a:r>
            <a:r>
              <a:rPr lang="en-US" sz="3400" dirty="0"/>
              <a:t>, biweekly or weekly payment options</a:t>
            </a:r>
          </a:p>
          <a:p>
            <a:r>
              <a:rPr lang="en-US" sz="3400" dirty="0" smtClean="0"/>
              <a:t>Pre-payment </a:t>
            </a:r>
            <a:r>
              <a:rPr lang="en-US" sz="3400" dirty="0"/>
              <a:t>options</a:t>
            </a:r>
          </a:p>
          <a:p>
            <a:r>
              <a:rPr lang="en-US" sz="3400" dirty="0"/>
              <a:t>F</a:t>
            </a:r>
            <a:r>
              <a:rPr lang="en-US" sz="3400" dirty="0" smtClean="0"/>
              <a:t>ees </a:t>
            </a:r>
            <a:r>
              <a:rPr lang="en-US" sz="3400" dirty="0"/>
              <a:t>or charges you pay to change any of the terms of the mortgage, such as paying it off early</a:t>
            </a:r>
          </a:p>
          <a:p>
            <a:r>
              <a:rPr lang="en-US" sz="3400" dirty="0"/>
              <a:t>T</a:t>
            </a:r>
            <a:r>
              <a:rPr lang="en-US" sz="3400" dirty="0" smtClean="0"/>
              <a:t>he </a:t>
            </a:r>
            <a:r>
              <a:rPr lang="en-US" sz="3400" dirty="0"/>
              <a:t>right to transfer a closed mortgage if you sell the house</a:t>
            </a:r>
          </a:p>
          <a:p>
            <a:r>
              <a:rPr lang="en-US" sz="3400" dirty="0"/>
              <a:t>M</a:t>
            </a:r>
            <a:r>
              <a:rPr lang="en-US" sz="3400" dirty="0" smtClean="0"/>
              <a:t>ortgage </a:t>
            </a:r>
            <a:r>
              <a:rPr lang="en-US" sz="3400" dirty="0"/>
              <a:t>insurance or life and disability insurance</a:t>
            </a:r>
          </a:p>
          <a:p>
            <a:r>
              <a:rPr lang="en-US" sz="3400" dirty="0"/>
              <a:t>L</a:t>
            </a:r>
            <a:r>
              <a:rPr lang="en-US" sz="3400" dirty="0" smtClean="0"/>
              <a:t>egal </a:t>
            </a:r>
            <a:r>
              <a:rPr lang="en-US" sz="3400" dirty="0"/>
              <a:t>fees to purchase the property, register title or register a mortgage against the property (some institutions will waive fees to get your business)</a:t>
            </a:r>
          </a:p>
          <a:p>
            <a:r>
              <a:rPr lang="en-US" sz="3400" dirty="0"/>
              <a:t>F</a:t>
            </a:r>
            <a:r>
              <a:rPr lang="en-US" sz="3400" dirty="0" smtClean="0"/>
              <a:t>ees </a:t>
            </a:r>
            <a:r>
              <a:rPr lang="en-US" sz="3400" dirty="0"/>
              <a:t>for your other banking services, such as account fees and safety deposit box fees</a:t>
            </a:r>
            <a:r>
              <a:rPr lang="en-US" sz="3400" dirty="0" smtClean="0"/>
              <a:t>.</a:t>
            </a:r>
          </a:p>
          <a:p>
            <a:endParaRPr lang="en-US" sz="3400" dirty="0" smtClean="0"/>
          </a:p>
          <a:p>
            <a:pPr marL="0" indent="0" algn="ctr">
              <a:buNone/>
            </a:pPr>
            <a:r>
              <a:rPr lang="en-US" sz="3400" b="1" dirty="0">
                <a:solidFill>
                  <a:srgbClr val="C00000"/>
                </a:solidFill>
              </a:rPr>
              <a:t>Once you have an offer from a financial institution, you can ask other institutions if they will give you a better deal. If they do, you can ask the original institution if they will match it.</a:t>
            </a:r>
            <a:endParaRPr lang="en-US" sz="3400" b="1" dirty="0">
              <a:solidFill>
                <a:srgbClr val="C00000"/>
              </a:solidFill>
            </a:endParaRPr>
          </a:p>
          <a:p>
            <a:endParaRPr lang="en-US" sz="3400" dirty="0"/>
          </a:p>
          <a:p>
            <a:endParaRPr lang="en-US" dirty="0"/>
          </a:p>
        </p:txBody>
      </p:sp>
    </p:spTree>
    <p:extLst>
      <p:ext uri="{BB962C8B-B14F-4D97-AF65-F5344CB8AC3E}">
        <p14:creationId xmlns:p14="http://schemas.microsoft.com/office/powerpoint/2010/main" val="148289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210" y="220110"/>
            <a:ext cx="7729728" cy="1188720"/>
          </a:xfrm>
        </p:spPr>
        <p:txBody>
          <a:bodyPr/>
          <a:lstStyle/>
          <a:p>
            <a:r>
              <a:rPr lang="en-US" b="1" dirty="0" smtClean="0"/>
              <a:t>GETTING THE BEST DEAL</a:t>
            </a:r>
            <a:endParaRPr lang="en-US" b="1" dirty="0"/>
          </a:p>
        </p:txBody>
      </p:sp>
      <p:sp>
        <p:nvSpPr>
          <p:cNvPr id="3" name="Content Placeholder 2"/>
          <p:cNvSpPr>
            <a:spLocks noGrp="1"/>
          </p:cNvSpPr>
          <p:nvPr>
            <p:ph idx="1"/>
          </p:nvPr>
        </p:nvSpPr>
        <p:spPr>
          <a:xfrm>
            <a:off x="418011" y="1867333"/>
            <a:ext cx="11456126" cy="4494278"/>
          </a:xfrm>
        </p:spPr>
        <p:txBody>
          <a:bodyPr>
            <a:normAutofit/>
          </a:bodyPr>
          <a:lstStyle/>
          <a:p>
            <a:pPr marL="0" indent="0">
              <a:buNone/>
            </a:pPr>
            <a:r>
              <a:rPr lang="en-US" sz="2400" b="1" u="sng" dirty="0" smtClean="0"/>
              <a:t>Mortgage Brokers:</a:t>
            </a:r>
            <a:endParaRPr lang="en-US" sz="2400" b="1" u="sng" dirty="0"/>
          </a:p>
          <a:p>
            <a:r>
              <a:rPr lang="en-US" sz="2400" dirty="0"/>
              <a:t>Consider using a </a:t>
            </a:r>
            <a:r>
              <a:rPr lang="en-US" sz="2400" b="1" dirty="0"/>
              <a:t>mortgage broker</a:t>
            </a:r>
            <a:r>
              <a:rPr lang="en-US" sz="2400" dirty="0"/>
              <a:t> to negotiate your mortgage. Mortgage brokers represent several lenders and may be able to use their contacts and expertise to get a better deal than you are able to get. They are paid a finder's fee by the lender.</a:t>
            </a:r>
          </a:p>
          <a:p>
            <a:r>
              <a:rPr lang="en-US" sz="2400" dirty="0"/>
              <a:t>Brokers may focus on a few lenders that they have a relationship with. Ask whom they represent and whether they are willing to contact other lenders.</a:t>
            </a:r>
          </a:p>
          <a:p>
            <a:r>
              <a:rPr lang="en-US" sz="2400" dirty="0"/>
              <a:t>Brokers can negotiate mortgage renewals as well as new mortgages.</a:t>
            </a:r>
          </a:p>
          <a:p>
            <a:r>
              <a:rPr lang="en-US" sz="2400" dirty="0"/>
              <a:t>Interview a variety of brokers and ask for references to find one you are satisfied with.</a:t>
            </a:r>
          </a:p>
          <a:p>
            <a:r>
              <a:rPr lang="en-US" sz="2400" dirty="0"/>
              <a:t>Mortgage brokers are regulated by each province or territory where they operate.</a:t>
            </a:r>
          </a:p>
          <a:p>
            <a:endParaRPr lang="en-US" dirty="0"/>
          </a:p>
        </p:txBody>
      </p:sp>
    </p:spTree>
    <p:extLst>
      <p:ext uri="{BB962C8B-B14F-4D97-AF65-F5344CB8AC3E}">
        <p14:creationId xmlns:p14="http://schemas.microsoft.com/office/powerpoint/2010/main" val="3128367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33618"/>
            <a:ext cx="7729728" cy="1188720"/>
          </a:xfrm>
        </p:spPr>
        <p:txBody>
          <a:bodyPr/>
          <a:lstStyle/>
          <a:p>
            <a:r>
              <a:rPr lang="en-US" b="1" u="sng" dirty="0" smtClean="0"/>
              <a:t>VIDEO:  </a:t>
            </a:r>
            <a:r>
              <a:rPr lang="en-US" b="1" dirty="0" smtClean="0"/>
              <a:t/>
            </a:r>
            <a:br>
              <a:rPr lang="en-US" b="1" dirty="0" smtClean="0"/>
            </a:br>
            <a:r>
              <a:rPr lang="en-US" b="1" dirty="0" smtClean="0"/>
              <a:t>NEGOTIATING YOUR MORTGAGE</a:t>
            </a:r>
            <a:endParaRPr lang="en-US" b="1" dirty="0"/>
          </a:p>
        </p:txBody>
      </p:sp>
      <p:pic>
        <p:nvPicPr>
          <p:cNvPr id="4" name="Negotiating Your Mortgag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4240" y="2024470"/>
            <a:ext cx="7896624" cy="4441509"/>
          </a:xfrm>
        </p:spPr>
      </p:pic>
    </p:spTree>
    <p:extLst>
      <p:ext uri="{BB962C8B-B14F-4D97-AF65-F5344CB8AC3E}">
        <p14:creationId xmlns:p14="http://schemas.microsoft.com/office/powerpoint/2010/main" val="2844858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131</TotalTime>
  <Words>4295</Words>
  <Application>Microsoft Office PowerPoint</Application>
  <PresentationFormat>Widescreen</PresentationFormat>
  <Paragraphs>179</Paragraphs>
  <Slides>32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Gill Sans MT</vt:lpstr>
      <vt:lpstr>Noto Sans</vt:lpstr>
      <vt:lpstr>Parcel</vt:lpstr>
      <vt:lpstr>NEGOTIATING A MORTGAGE</vt:lpstr>
      <vt:lpstr>introduction</vt:lpstr>
      <vt:lpstr>introduction</vt:lpstr>
      <vt:lpstr>WHERE TO GET A MORTGAGE</vt:lpstr>
      <vt:lpstr>WHERE TO GET A MORTGAGE</vt:lpstr>
      <vt:lpstr>GETTING THE BEST DEAL</vt:lpstr>
      <vt:lpstr>GETTING THE BEST DEAL</vt:lpstr>
      <vt:lpstr>GETTING THE BEST DEAL</vt:lpstr>
      <vt:lpstr>VIDEO:   NEGOTIATING YOUR MORTGAGE</vt:lpstr>
      <vt:lpstr>MORTGAGE RIGHTS</vt:lpstr>
      <vt:lpstr>MORTGAGE RIGHTS</vt:lpstr>
      <vt:lpstr>MORTGAGE responsibilities</vt:lpstr>
      <vt:lpstr>RENEWING YOUR MORTGAGE</vt:lpstr>
      <vt:lpstr>RENEWING YOUR MORTGAGE</vt:lpstr>
      <vt:lpstr>RENEWING &amp; RENOGOTIATING YOUR MORTGAGE</vt:lpstr>
      <vt:lpstr>RENOGOTIATING YOUR MORTGAGE</vt:lpstr>
      <vt:lpstr>RENOGOTIATING YOUR MORTGAGE example</vt:lpstr>
      <vt:lpstr>RENOGOTIATING YOUR MORTGAGE </vt:lpstr>
      <vt:lpstr>RENOGOTIATING YOUR MORTGAGE </vt:lpstr>
      <vt:lpstr>BORROWING ON HOME EQUITY</vt:lpstr>
      <vt:lpstr>Main loan options</vt:lpstr>
      <vt:lpstr>Main loan options</vt:lpstr>
      <vt:lpstr>Reverse mortgages</vt:lpstr>
      <vt:lpstr>SHOULD YOU PUT DEBT ON A MORTGAGE?</vt:lpstr>
      <vt:lpstr>SHOULD YOU PUT DEBT ON A MORTGAGE?</vt:lpstr>
      <vt:lpstr>Mortgage FRAUD</vt:lpstr>
      <vt:lpstr>SIGNS OF FRAUD</vt:lpstr>
      <vt:lpstr>PROTECT YOURSELF from mortgage fraud</vt:lpstr>
      <vt:lpstr>PROTECT YOURSELF from mortgage fraud</vt:lpstr>
      <vt:lpstr>If you think you have been a victim…</vt:lpstr>
      <vt:lpstr>SUMMARY OF KEY MESSAGES</vt:lpstr>
      <vt:lpstr>Action plan</vt:lpstr>
    </vt:vector>
  </TitlesOfParts>
  <Company>SECPSD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NEGOTIATING A MORTGAGE</dc:title>
  <dc:creator>Margot Arnold</dc:creator>
  <cp:lastModifiedBy>Margot Arnold</cp:lastModifiedBy>
  <cp:revision>35</cp:revision>
  <dcterms:created xsi:type="dcterms:W3CDTF">2020-08-08T21:17:47Z</dcterms:created>
  <dcterms:modified xsi:type="dcterms:W3CDTF">2020-08-08T23:29:19Z</dcterms:modified>
</cp:coreProperties>
</file>